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5" r:id="rId6"/>
    <p:sldId id="276" r:id="rId7"/>
    <p:sldId id="260" r:id="rId8"/>
    <p:sldId id="301" r:id="rId9"/>
    <p:sldId id="261" r:id="rId10"/>
    <p:sldId id="263" r:id="rId11"/>
    <p:sldId id="267" r:id="rId12"/>
    <p:sldId id="264" r:id="rId13"/>
    <p:sldId id="265" r:id="rId14"/>
    <p:sldId id="266" r:id="rId15"/>
    <p:sldId id="27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9" r:id="rId35"/>
    <p:sldId id="298" r:id="rId36"/>
    <p:sldId id="30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7"/>
    <p:restoredTop sz="94688"/>
  </p:normalViewPr>
  <p:slideViewPr>
    <p:cSldViewPr snapToGrid="0">
      <p:cViewPr varScale="1">
        <p:scale>
          <a:sx n="116" d="100"/>
          <a:sy n="116" d="100"/>
        </p:scale>
        <p:origin x="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77FE2-2D2D-4FFC-8B46-B9589B80533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D505599-7CD2-484A-A6E7-475B2A0BB106}">
      <dgm:prSet/>
      <dgm:spPr/>
      <dgm:t>
        <a:bodyPr/>
        <a:lstStyle/>
        <a:p>
          <a:r>
            <a:rPr lang="en-US" baseline="0"/>
            <a:t>As a girl approaches her teen years, the first visible signs of breast development begin. When the ovaries start to produce and release (secrete) estrogen, fat in the connective tissue starts to collect. This causes the breasts to enlarge</a:t>
          </a:r>
          <a:endParaRPr lang="en-US"/>
        </a:p>
      </dgm:t>
    </dgm:pt>
    <dgm:pt modelId="{5CABFBDA-F2E1-4CA4-8F2B-D659438E667E}" type="parTrans" cxnId="{FCA5D5E4-CA3F-4C01-8FDA-552B6EB1AD9F}">
      <dgm:prSet/>
      <dgm:spPr/>
      <dgm:t>
        <a:bodyPr/>
        <a:lstStyle/>
        <a:p>
          <a:endParaRPr lang="en-US"/>
        </a:p>
      </dgm:t>
    </dgm:pt>
    <dgm:pt modelId="{E72FAF2D-989F-4DF9-8799-D2E8E62282EA}" type="sibTrans" cxnId="{FCA5D5E4-CA3F-4C01-8FDA-552B6EB1AD9F}">
      <dgm:prSet/>
      <dgm:spPr/>
      <dgm:t>
        <a:bodyPr/>
        <a:lstStyle/>
        <a:p>
          <a:endParaRPr lang="en-US"/>
        </a:p>
      </dgm:t>
    </dgm:pt>
    <dgm:pt modelId="{B9F1AEE8-F6D1-45E4-AC9B-1694EB396852}">
      <dgm:prSet/>
      <dgm:spPr/>
      <dgm:t>
        <a:bodyPr/>
        <a:lstStyle/>
        <a:p>
          <a:r>
            <a:rPr lang="en-US" baseline="0"/>
            <a:t>The duct system also starts to grow. Often these breast changes happen at the same that pubic hair and armpit hair appear</a:t>
          </a:r>
          <a:endParaRPr lang="en-US"/>
        </a:p>
      </dgm:t>
    </dgm:pt>
    <dgm:pt modelId="{DF46491E-86CC-43FC-A254-23AB0D32B346}" type="parTrans" cxnId="{6187ECEB-3BF7-41F0-B91D-91555C8A6DB1}">
      <dgm:prSet/>
      <dgm:spPr/>
      <dgm:t>
        <a:bodyPr/>
        <a:lstStyle/>
        <a:p>
          <a:endParaRPr lang="en-US"/>
        </a:p>
      </dgm:t>
    </dgm:pt>
    <dgm:pt modelId="{2B85E87F-953B-4E33-9047-6CC54A51B5F1}" type="sibTrans" cxnId="{6187ECEB-3BF7-41F0-B91D-91555C8A6DB1}">
      <dgm:prSet/>
      <dgm:spPr/>
      <dgm:t>
        <a:bodyPr/>
        <a:lstStyle/>
        <a:p>
          <a:endParaRPr lang="en-US"/>
        </a:p>
      </dgm:t>
    </dgm:pt>
    <dgm:pt modelId="{4405F11C-2ED3-B64F-90AC-63584FFDD331}" type="pres">
      <dgm:prSet presAssocID="{E9677FE2-2D2D-4FFC-8B46-B9589B80533A}" presName="hierChild1" presStyleCnt="0">
        <dgm:presLayoutVars>
          <dgm:chPref val="1"/>
          <dgm:dir/>
          <dgm:animOne val="branch"/>
          <dgm:animLvl val="lvl"/>
          <dgm:resizeHandles/>
        </dgm:presLayoutVars>
      </dgm:prSet>
      <dgm:spPr/>
    </dgm:pt>
    <dgm:pt modelId="{B2B04241-8656-A44B-81E3-CFC678C948B7}" type="pres">
      <dgm:prSet presAssocID="{CD505599-7CD2-484A-A6E7-475B2A0BB106}" presName="hierRoot1" presStyleCnt="0"/>
      <dgm:spPr/>
    </dgm:pt>
    <dgm:pt modelId="{44D50441-B9A2-DC4C-BA3E-652A8A8702DB}" type="pres">
      <dgm:prSet presAssocID="{CD505599-7CD2-484A-A6E7-475B2A0BB106}" presName="composite" presStyleCnt="0"/>
      <dgm:spPr/>
    </dgm:pt>
    <dgm:pt modelId="{97F0376C-82C8-CA42-A513-DE05BB2CF92B}" type="pres">
      <dgm:prSet presAssocID="{CD505599-7CD2-484A-A6E7-475B2A0BB106}" presName="background" presStyleLbl="node0" presStyleIdx="0" presStyleCnt="2"/>
      <dgm:spPr/>
    </dgm:pt>
    <dgm:pt modelId="{10177DE1-D1FA-4A49-B5E2-DC8950EC17D6}" type="pres">
      <dgm:prSet presAssocID="{CD505599-7CD2-484A-A6E7-475B2A0BB106}" presName="text" presStyleLbl="fgAcc0" presStyleIdx="0" presStyleCnt="2">
        <dgm:presLayoutVars>
          <dgm:chPref val="3"/>
        </dgm:presLayoutVars>
      </dgm:prSet>
      <dgm:spPr/>
    </dgm:pt>
    <dgm:pt modelId="{176B3374-5D75-1946-A328-4C7E35474680}" type="pres">
      <dgm:prSet presAssocID="{CD505599-7CD2-484A-A6E7-475B2A0BB106}" presName="hierChild2" presStyleCnt="0"/>
      <dgm:spPr/>
    </dgm:pt>
    <dgm:pt modelId="{3CB5A74F-254D-4142-9230-598ED7C3EA10}" type="pres">
      <dgm:prSet presAssocID="{B9F1AEE8-F6D1-45E4-AC9B-1694EB396852}" presName="hierRoot1" presStyleCnt="0"/>
      <dgm:spPr/>
    </dgm:pt>
    <dgm:pt modelId="{149B69D2-952A-5A4F-BC53-F80432F83DB7}" type="pres">
      <dgm:prSet presAssocID="{B9F1AEE8-F6D1-45E4-AC9B-1694EB396852}" presName="composite" presStyleCnt="0"/>
      <dgm:spPr/>
    </dgm:pt>
    <dgm:pt modelId="{287EEA10-52D7-CF41-B18E-3DD9E767E626}" type="pres">
      <dgm:prSet presAssocID="{B9F1AEE8-F6D1-45E4-AC9B-1694EB396852}" presName="background" presStyleLbl="node0" presStyleIdx="1" presStyleCnt="2"/>
      <dgm:spPr/>
    </dgm:pt>
    <dgm:pt modelId="{99277EEB-830C-454D-A1E0-96C41984E4D8}" type="pres">
      <dgm:prSet presAssocID="{B9F1AEE8-F6D1-45E4-AC9B-1694EB396852}" presName="text" presStyleLbl="fgAcc0" presStyleIdx="1" presStyleCnt="2">
        <dgm:presLayoutVars>
          <dgm:chPref val="3"/>
        </dgm:presLayoutVars>
      </dgm:prSet>
      <dgm:spPr/>
    </dgm:pt>
    <dgm:pt modelId="{094D4358-2BFF-074C-9E3C-5803120EDF01}" type="pres">
      <dgm:prSet presAssocID="{B9F1AEE8-F6D1-45E4-AC9B-1694EB396852}" presName="hierChild2" presStyleCnt="0"/>
      <dgm:spPr/>
    </dgm:pt>
  </dgm:ptLst>
  <dgm:cxnLst>
    <dgm:cxn modelId="{F423FC05-2249-EB44-8BF7-AF3F310D5C37}" type="presOf" srcId="{B9F1AEE8-F6D1-45E4-AC9B-1694EB396852}" destId="{99277EEB-830C-454D-A1E0-96C41984E4D8}" srcOrd="0" destOrd="0" presId="urn:microsoft.com/office/officeart/2005/8/layout/hierarchy1"/>
    <dgm:cxn modelId="{1DAA2CA0-9776-754A-A616-0E9CDC56EF1F}" type="presOf" srcId="{CD505599-7CD2-484A-A6E7-475B2A0BB106}" destId="{10177DE1-D1FA-4A49-B5E2-DC8950EC17D6}" srcOrd="0" destOrd="0" presId="urn:microsoft.com/office/officeart/2005/8/layout/hierarchy1"/>
    <dgm:cxn modelId="{18B8C4AF-6B21-FC47-A58B-9FB709723CE3}" type="presOf" srcId="{E9677FE2-2D2D-4FFC-8B46-B9589B80533A}" destId="{4405F11C-2ED3-B64F-90AC-63584FFDD331}" srcOrd="0" destOrd="0" presId="urn:microsoft.com/office/officeart/2005/8/layout/hierarchy1"/>
    <dgm:cxn modelId="{FCA5D5E4-CA3F-4C01-8FDA-552B6EB1AD9F}" srcId="{E9677FE2-2D2D-4FFC-8B46-B9589B80533A}" destId="{CD505599-7CD2-484A-A6E7-475B2A0BB106}" srcOrd="0" destOrd="0" parTransId="{5CABFBDA-F2E1-4CA4-8F2B-D659438E667E}" sibTransId="{E72FAF2D-989F-4DF9-8799-D2E8E62282EA}"/>
    <dgm:cxn modelId="{6187ECEB-3BF7-41F0-B91D-91555C8A6DB1}" srcId="{E9677FE2-2D2D-4FFC-8B46-B9589B80533A}" destId="{B9F1AEE8-F6D1-45E4-AC9B-1694EB396852}" srcOrd="1" destOrd="0" parTransId="{DF46491E-86CC-43FC-A254-23AB0D32B346}" sibTransId="{2B85E87F-953B-4E33-9047-6CC54A51B5F1}"/>
    <dgm:cxn modelId="{BA4B353C-1D55-C246-B456-E281E92CAC8E}" type="presParOf" srcId="{4405F11C-2ED3-B64F-90AC-63584FFDD331}" destId="{B2B04241-8656-A44B-81E3-CFC678C948B7}" srcOrd="0" destOrd="0" presId="urn:microsoft.com/office/officeart/2005/8/layout/hierarchy1"/>
    <dgm:cxn modelId="{DC78E1BE-67B1-0546-8C26-CB256EF6121D}" type="presParOf" srcId="{B2B04241-8656-A44B-81E3-CFC678C948B7}" destId="{44D50441-B9A2-DC4C-BA3E-652A8A8702DB}" srcOrd="0" destOrd="0" presId="urn:microsoft.com/office/officeart/2005/8/layout/hierarchy1"/>
    <dgm:cxn modelId="{A5F2CDC3-27FC-9F40-8B58-1A3421AF2472}" type="presParOf" srcId="{44D50441-B9A2-DC4C-BA3E-652A8A8702DB}" destId="{97F0376C-82C8-CA42-A513-DE05BB2CF92B}" srcOrd="0" destOrd="0" presId="urn:microsoft.com/office/officeart/2005/8/layout/hierarchy1"/>
    <dgm:cxn modelId="{993F157B-C440-594E-AECD-1B3EB9F381E7}" type="presParOf" srcId="{44D50441-B9A2-DC4C-BA3E-652A8A8702DB}" destId="{10177DE1-D1FA-4A49-B5E2-DC8950EC17D6}" srcOrd="1" destOrd="0" presId="urn:microsoft.com/office/officeart/2005/8/layout/hierarchy1"/>
    <dgm:cxn modelId="{017E91E0-6026-C045-A066-0AF1D7891F8D}" type="presParOf" srcId="{B2B04241-8656-A44B-81E3-CFC678C948B7}" destId="{176B3374-5D75-1946-A328-4C7E35474680}" srcOrd="1" destOrd="0" presId="urn:microsoft.com/office/officeart/2005/8/layout/hierarchy1"/>
    <dgm:cxn modelId="{B64D47D0-5678-614A-86C6-058F12330FE8}" type="presParOf" srcId="{4405F11C-2ED3-B64F-90AC-63584FFDD331}" destId="{3CB5A74F-254D-4142-9230-598ED7C3EA10}" srcOrd="1" destOrd="0" presId="urn:microsoft.com/office/officeart/2005/8/layout/hierarchy1"/>
    <dgm:cxn modelId="{596209BD-93A6-F94B-9843-17C5DF8EFAB6}" type="presParOf" srcId="{3CB5A74F-254D-4142-9230-598ED7C3EA10}" destId="{149B69D2-952A-5A4F-BC53-F80432F83DB7}" srcOrd="0" destOrd="0" presId="urn:microsoft.com/office/officeart/2005/8/layout/hierarchy1"/>
    <dgm:cxn modelId="{C118EBFF-DBC4-CD4E-B33C-2EA7D226277D}" type="presParOf" srcId="{149B69D2-952A-5A4F-BC53-F80432F83DB7}" destId="{287EEA10-52D7-CF41-B18E-3DD9E767E626}" srcOrd="0" destOrd="0" presId="urn:microsoft.com/office/officeart/2005/8/layout/hierarchy1"/>
    <dgm:cxn modelId="{A4D392CF-5C9F-CC4F-81F5-5A95A4A7EB73}" type="presParOf" srcId="{149B69D2-952A-5A4F-BC53-F80432F83DB7}" destId="{99277EEB-830C-454D-A1E0-96C41984E4D8}" srcOrd="1" destOrd="0" presId="urn:microsoft.com/office/officeart/2005/8/layout/hierarchy1"/>
    <dgm:cxn modelId="{276190DC-2D88-F749-891F-2B3DBEE2FD0A}" type="presParOf" srcId="{3CB5A74F-254D-4142-9230-598ED7C3EA10}" destId="{094D4358-2BFF-074C-9E3C-5803120EDF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0376C-82C8-CA42-A513-DE05BB2CF92B}">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77DE1-D1FA-4A49-B5E2-DC8950EC17D6}">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As a girl approaches her teen years, the first visible signs of breast development begin. When the ovaries start to produce and release (secrete) estrogen, fat in the connective tissue starts to collect. This causes the breasts to enlarge</a:t>
          </a:r>
          <a:endParaRPr lang="en-US" sz="2200" kern="1200"/>
        </a:p>
      </dsp:txBody>
      <dsp:txXfrm>
        <a:off x="534770" y="778196"/>
        <a:ext cx="3960775" cy="2459240"/>
      </dsp:txXfrm>
    </dsp:sp>
    <dsp:sp modelId="{287EEA10-52D7-CF41-B18E-3DD9E767E626}">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77EEB-830C-454D-A1E0-96C41984E4D8}">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The duct system also starts to grow. Often these breast changes happen at the same that pubic hair and armpit hair appear</a:t>
          </a:r>
          <a:endParaRPr lang="en-US" sz="2200" kern="1200"/>
        </a:p>
      </dsp:txBody>
      <dsp:txXfrm>
        <a:off x="5562742" y="778196"/>
        <a:ext cx="3960775" cy="2459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10/15/25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l-G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10/15/25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10/15/25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10/15/25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10/15/25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oncoplasticb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43447C-E18D-AFD6-0351-58B321C2734F}"/>
              </a:ext>
            </a:extLst>
          </p:cNvPr>
          <p:cNvSpPr>
            <a:spLocks noGrp="1"/>
          </p:cNvSpPr>
          <p:nvPr>
            <p:ph type="ctrTitle"/>
          </p:nvPr>
        </p:nvSpPr>
        <p:spPr>
          <a:xfrm>
            <a:off x="1915128" y="1240078"/>
            <a:ext cx="8361229" cy="1390388"/>
          </a:xfrm>
        </p:spPr>
        <p:txBody>
          <a:bodyPr/>
          <a:lstStyle/>
          <a:p>
            <a:r>
              <a:rPr lang="en-US" sz="9600" dirty="0">
                <a:solidFill>
                  <a:schemeClr val="accent6">
                    <a:lumMod val="60000"/>
                    <a:lumOff val="40000"/>
                  </a:schemeClr>
                </a:solidFill>
              </a:rPr>
              <a:t>breast</a:t>
            </a:r>
            <a:endParaRPr lang="el-GR" sz="9600" dirty="0">
              <a:solidFill>
                <a:schemeClr val="accent6">
                  <a:lumMod val="60000"/>
                  <a:lumOff val="40000"/>
                </a:schemeClr>
              </a:solidFill>
            </a:endParaRPr>
          </a:p>
        </p:txBody>
      </p:sp>
      <p:sp>
        <p:nvSpPr>
          <p:cNvPr id="3" name="Υπότιτλος 2">
            <a:extLst>
              <a:ext uri="{FF2B5EF4-FFF2-40B4-BE49-F238E27FC236}">
                <a16:creationId xmlns:a16="http://schemas.microsoft.com/office/drawing/2014/main" id="{FCDAADCD-6941-4F9D-1818-652DC0CDCDA9}"/>
              </a:ext>
            </a:extLst>
          </p:cNvPr>
          <p:cNvSpPr>
            <a:spLocks noGrp="1"/>
          </p:cNvSpPr>
          <p:nvPr>
            <p:ph type="subTitle" idx="1"/>
          </p:nvPr>
        </p:nvSpPr>
        <p:spPr>
          <a:xfrm>
            <a:off x="1465545" y="2805831"/>
            <a:ext cx="9068843" cy="2812092"/>
          </a:xfrm>
        </p:spPr>
        <p:txBody>
          <a:bodyPr>
            <a:normAutofit/>
          </a:bodyPr>
          <a:lstStyle/>
          <a:p>
            <a:pPr indent="-228600">
              <a:lnSpc>
                <a:spcPct val="90000"/>
              </a:lnSpc>
              <a:spcAft>
                <a:spcPts val="600"/>
              </a:spcAft>
              <a:buFont typeface="Arial" panose="020B0604020202020204" pitchFamily="34" charset="0"/>
              <a:buChar char="•"/>
            </a:pPr>
            <a:r>
              <a:rPr lang="en-US" dirty="0">
                <a:solidFill>
                  <a:schemeClr val="accent6">
                    <a:lumMod val="75000"/>
                  </a:schemeClr>
                </a:solidFill>
              </a:rPr>
              <a:t>Dr Tampaki Ekaterini Christina, Plastic and Reconstructive Surgeon</a:t>
            </a:r>
          </a:p>
          <a:p>
            <a:pPr>
              <a:lnSpc>
                <a:spcPct val="90000"/>
              </a:lnSpc>
              <a:spcAft>
                <a:spcPts val="600"/>
              </a:spcAft>
            </a:pPr>
            <a:r>
              <a:rPr lang="en-US" dirty="0">
                <a:solidFill>
                  <a:schemeClr val="accent6">
                    <a:lumMod val="75000"/>
                  </a:schemeClr>
                </a:solidFill>
              </a:rPr>
              <a:t>OPBC –Oncoplastic Breast Consortium</a:t>
            </a:r>
          </a:p>
          <a:p>
            <a:pPr>
              <a:lnSpc>
                <a:spcPct val="90000"/>
              </a:lnSpc>
              <a:spcAft>
                <a:spcPts val="600"/>
              </a:spcAft>
            </a:pPr>
            <a:r>
              <a:rPr lang="en-US" dirty="0">
                <a:solidFill>
                  <a:srgbClr val="77A2BB"/>
                </a:solidFill>
                <a:hlinkClick r:id="rId2">
                  <a:extLst>
                    <a:ext uri="{A12FA001-AC4F-418D-AE19-62706E023703}">
                      <ahyp:hlinkClr xmlns:ahyp="http://schemas.microsoft.com/office/drawing/2018/hyperlinkcolor" val="tx"/>
                    </a:ext>
                  </a:extLst>
                </a:hlinkClick>
              </a:rPr>
              <a:t>https://www.oncoplasticbc.org</a:t>
            </a:r>
            <a:r>
              <a:rPr lang="en-US" dirty="0">
                <a:solidFill>
                  <a:schemeClr val="accent6">
                    <a:lumMod val="75000"/>
                  </a:schemeClr>
                </a:solidFill>
                <a:hlinkClick r:id="rId2">
                  <a:extLst>
                    <a:ext uri="{A12FA001-AC4F-418D-AE19-62706E023703}">
                      <ahyp:hlinkClr xmlns:ahyp="http://schemas.microsoft.com/office/drawing/2018/hyperlinkcolor" val="tx"/>
                    </a:ext>
                  </a:extLst>
                </a:hlinkClick>
              </a:rPr>
              <a:t>/</a:t>
            </a:r>
            <a:endParaRPr lang="en-US" dirty="0">
              <a:solidFill>
                <a:schemeClr val="accent6">
                  <a:lumMod val="75000"/>
                </a:schemeClr>
              </a:solidFill>
            </a:endParaRPr>
          </a:p>
          <a:p>
            <a:pPr>
              <a:lnSpc>
                <a:spcPct val="90000"/>
              </a:lnSpc>
              <a:spcAft>
                <a:spcPts val="600"/>
              </a:spcAft>
            </a:pPr>
            <a:endParaRPr lang="en-US" dirty="0">
              <a:solidFill>
                <a:schemeClr val="accent6">
                  <a:lumMod val="75000"/>
                </a:schemeClr>
              </a:solidFill>
            </a:endParaRPr>
          </a:p>
          <a:p>
            <a:pPr indent="-228600">
              <a:lnSpc>
                <a:spcPct val="90000"/>
              </a:lnSpc>
              <a:spcAft>
                <a:spcPts val="600"/>
              </a:spcAft>
              <a:buFont typeface="Arial" panose="020B0604020202020204" pitchFamily="34" charset="0"/>
              <a:buChar char="•"/>
            </a:pPr>
            <a:r>
              <a:rPr lang="en-US" dirty="0">
                <a:solidFill>
                  <a:schemeClr val="accent6">
                    <a:lumMod val="75000"/>
                  </a:schemeClr>
                </a:solidFill>
              </a:rPr>
              <a:t>Dr </a:t>
            </a:r>
            <a:r>
              <a:rPr lang="en-US" dirty="0" err="1">
                <a:solidFill>
                  <a:schemeClr val="accent6">
                    <a:lumMod val="75000"/>
                  </a:schemeClr>
                </a:solidFill>
              </a:rPr>
              <a:t>Filippou</a:t>
            </a:r>
            <a:r>
              <a:rPr lang="en-US" dirty="0">
                <a:solidFill>
                  <a:schemeClr val="accent6">
                    <a:lumMod val="75000"/>
                  </a:schemeClr>
                </a:solidFill>
              </a:rPr>
              <a:t> Dimitrios</a:t>
            </a:r>
            <a:r>
              <a:rPr lang="en-US" i="1" dirty="0">
                <a:solidFill>
                  <a:schemeClr val="accent6">
                    <a:lumMod val="75000"/>
                  </a:schemeClr>
                </a:solidFill>
              </a:rPr>
              <a:t>, Assistant Professor- General Surgeon</a:t>
            </a:r>
          </a:p>
          <a:p>
            <a:pPr indent="-228600">
              <a:lnSpc>
                <a:spcPct val="90000"/>
              </a:lnSpc>
              <a:spcAft>
                <a:spcPts val="600"/>
              </a:spcAft>
              <a:buFont typeface="Arial" panose="020B0604020202020204" pitchFamily="34" charset="0"/>
              <a:buChar char="•"/>
            </a:pPr>
            <a:r>
              <a:rPr lang="en-US" i="1" dirty="0">
                <a:solidFill>
                  <a:schemeClr val="accent6">
                    <a:lumMod val="75000"/>
                  </a:schemeClr>
                </a:solidFill>
              </a:rPr>
              <a:t>Dr Sinou Natalia, PhD candidate</a:t>
            </a:r>
          </a:p>
          <a:p>
            <a:endParaRPr lang="el-GR" dirty="0"/>
          </a:p>
        </p:txBody>
      </p:sp>
    </p:spTree>
    <p:extLst>
      <p:ext uri="{BB962C8B-B14F-4D97-AF65-F5344CB8AC3E}">
        <p14:creationId xmlns:p14="http://schemas.microsoft.com/office/powerpoint/2010/main" val="402895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8A89BA-942E-A5FC-5D64-D8F834C817F7}"/>
              </a:ext>
            </a:extLst>
          </p:cNvPr>
          <p:cNvSpPr>
            <a:spLocks noGrp="1"/>
          </p:cNvSpPr>
          <p:nvPr>
            <p:ph type="title"/>
          </p:nvPr>
        </p:nvSpPr>
        <p:spPr>
          <a:xfrm>
            <a:off x="6389914" y="685800"/>
            <a:ext cx="5127172" cy="1485900"/>
          </a:xfrm>
        </p:spPr>
        <p:txBody>
          <a:bodyPr>
            <a:normAutofit/>
          </a:bodyPr>
          <a:lstStyle/>
          <a:p>
            <a:r>
              <a:rPr lang="en-US" altLang="el-GR" dirty="0">
                <a:solidFill>
                  <a:schemeClr val="accent6">
                    <a:lumMod val="75000"/>
                  </a:schemeClr>
                </a:solidFill>
              </a:rPr>
              <a:t>Breast - Regional Lymph Nodes</a:t>
            </a:r>
            <a:endParaRPr lang="el-GR" dirty="0">
              <a:solidFill>
                <a:schemeClr val="accent6">
                  <a:lumMod val="75000"/>
                </a:schemeClr>
              </a:solidFill>
            </a:endParaRPr>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4" name="Picture 3" descr="Diagram of the chest showing the location of lymph nodes">
            <a:extLst>
              <a:ext uri="{FF2B5EF4-FFF2-40B4-BE49-F238E27FC236}">
                <a16:creationId xmlns:a16="http://schemas.microsoft.com/office/drawing/2014/main" id="{6F2F7551-4A56-A05E-CC1D-A9FB0DFEF43A}"/>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205940" y="645106"/>
            <a:ext cx="4706499" cy="524774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3D28A60B-3FEC-7F38-AECC-52B7D2515B18}"/>
              </a:ext>
            </a:extLst>
          </p:cNvPr>
          <p:cNvSpPr>
            <a:spLocks noGrp="1"/>
          </p:cNvSpPr>
          <p:nvPr>
            <p:ph idx="1"/>
          </p:nvPr>
        </p:nvSpPr>
        <p:spPr>
          <a:xfrm>
            <a:off x="6389914" y="2286000"/>
            <a:ext cx="5127172" cy="3581400"/>
          </a:xfrm>
        </p:spPr>
        <p:txBody>
          <a:bodyPr>
            <a:normAutofit/>
          </a:bodyPr>
          <a:lstStyle/>
          <a:p>
            <a:pPr>
              <a:spcBef>
                <a:spcPct val="50000"/>
              </a:spcBef>
            </a:pPr>
            <a:r>
              <a:rPr lang="en-US" altLang="el-GR" b="1" dirty="0"/>
              <a:t>A: Pectoralis major muscle</a:t>
            </a:r>
          </a:p>
          <a:p>
            <a:pPr>
              <a:spcBef>
                <a:spcPct val="50000"/>
              </a:spcBef>
            </a:pPr>
            <a:r>
              <a:rPr lang="en-US" altLang="el-GR" b="1" dirty="0"/>
              <a:t>B: Axillary lymph nodes level I</a:t>
            </a:r>
          </a:p>
          <a:p>
            <a:pPr>
              <a:spcBef>
                <a:spcPct val="50000"/>
              </a:spcBef>
            </a:pPr>
            <a:r>
              <a:rPr lang="en-US" altLang="el-GR" b="1" dirty="0"/>
              <a:t>C: Axillary lymph nodes level II</a:t>
            </a:r>
          </a:p>
          <a:p>
            <a:pPr>
              <a:spcBef>
                <a:spcPct val="50000"/>
              </a:spcBef>
            </a:pPr>
            <a:r>
              <a:rPr lang="en-US" altLang="el-GR" b="1" dirty="0"/>
              <a:t>D: Axillary lymph nodes level III</a:t>
            </a:r>
          </a:p>
          <a:p>
            <a:pPr>
              <a:spcBef>
                <a:spcPct val="50000"/>
              </a:spcBef>
            </a:pPr>
            <a:r>
              <a:rPr lang="en-US" altLang="el-GR" b="1" dirty="0"/>
              <a:t>E: Supraclavicular lymph nodes</a:t>
            </a:r>
          </a:p>
          <a:p>
            <a:pPr>
              <a:spcBef>
                <a:spcPct val="50000"/>
              </a:spcBef>
            </a:pPr>
            <a:r>
              <a:rPr lang="en-US" altLang="el-GR" b="1" dirty="0"/>
              <a:t>F: Internal mammary lymph nodes</a:t>
            </a:r>
          </a:p>
          <a:p>
            <a:pPr marL="0" indent="0">
              <a:buNone/>
            </a:pPr>
            <a:endParaRPr lang="el-GR" dirty="0"/>
          </a:p>
        </p:txBody>
      </p:sp>
    </p:spTree>
    <p:extLst>
      <p:ext uri="{BB962C8B-B14F-4D97-AF65-F5344CB8AC3E}">
        <p14:creationId xmlns:p14="http://schemas.microsoft.com/office/powerpoint/2010/main" val="205485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952EF-B5FF-FCFE-7D23-44A389E2B129}"/>
              </a:ext>
            </a:extLst>
          </p:cNvPr>
          <p:cNvSpPr>
            <a:spLocks noGrp="1"/>
          </p:cNvSpPr>
          <p:nvPr>
            <p:ph type="title"/>
          </p:nvPr>
        </p:nvSpPr>
        <p:spPr>
          <a:xfrm>
            <a:off x="1371600" y="0"/>
            <a:ext cx="9601200" cy="609600"/>
          </a:xfrm>
        </p:spPr>
        <p:txBody>
          <a:bodyPr>
            <a:normAutofit fontScale="90000"/>
          </a:bodyPr>
          <a:lstStyle/>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Main Breast Function</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209C8973-A006-EFD9-BB62-E90588DE3757}"/>
              </a:ext>
            </a:extLst>
          </p:cNvPr>
          <p:cNvSpPr>
            <a:spLocks noGrp="1"/>
          </p:cNvSpPr>
          <p:nvPr>
            <p:ph idx="1"/>
          </p:nvPr>
        </p:nvSpPr>
        <p:spPr>
          <a:xfrm>
            <a:off x="785445" y="1547446"/>
            <a:ext cx="11160369" cy="4771292"/>
          </a:xfrm>
        </p:spPr>
        <p:txBody>
          <a:bodyPr>
            <a:normAutofit/>
          </a:bodyPr>
          <a:lstStyle/>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breast produces milk which serves infant nutrition. Breast milk contains carbohydrate (lactose), fats and proteins as well as micronutrients and offers immunological protection to the newborn baby. </a:t>
            </a:r>
          </a:p>
          <a:p>
            <a:pPr marL="0" indent="0" algn="just">
              <a:buNone/>
            </a:pP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800" dirty="0">
                <a:solidFill>
                  <a:schemeClr val="accent6">
                    <a:lumMod val="75000"/>
                  </a:schemeClr>
                </a:solidFill>
                <a:latin typeface="Times New Roman" panose="02020603050405020304" pitchFamily="18" charset="0"/>
                <a:cs typeface="Times New Roman" panose="02020603050405020304" pitchFamily="18" charset="0"/>
              </a:rPr>
              <a:t>Milk production </a:t>
            </a:r>
            <a:r>
              <a:rPr lang="en-US" sz="2800" dirty="0">
                <a:latin typeface="Times New Roman" panose="02020603050405020304" pitchFamily="18" charset="0"/>
                <a:cs typeface="Times New Roman" panose="02020603050405020304" pitchFamily="18" charset="0"/>
              </a:rPr>
              <a:t>in the mammary gland is regulated by </a:t>
            </a:r>
            <a:r>
              <a:rPr lang="en-US" sz="2800" dirty="0">
                <a:solidFill>
                  <a:schemeClr val="accent6">
                    <a:lumMod val="75000"/>
                  </a:schemeClr>
                </a:solidFill>
                <a:latin typeface="Times New Roman" panose="02020603050405020304" pitchFamily="18" charset="0"/>
                <a:cs typeface="Times New Roman" panose="02020603050405020304" pitchFamily="18" charset="0"/>
              </a:rPr>
              <a:t>prolactin</a:t>
            </a:r>
            <a:r>
              <a:rPr lang="en-US" sz="2800" dirty="0">
                <a:latin typeface="Times New Roman" panose="02020603050405020304" pitchFamily="18" charset="0"/>
                <a:cs typeface="Times New Roman" panose="02020603050405020304" pitchFamily="18" charset="0"/>
              </a:rPr>
              <a:t>, while </a:t>
            </a:r>
            <a:r>
              <a:rPr lang="en-US" sz="2800" dirty="0">
                <a:solidFill>
                  <a:schemeClr val="accent6">
                    <a:lumMod val="75000"/>
                  </a:schemeClr>
                </a:solidFill>
                <a:latin typeface="Times New Roman" panose="02020603050405020304" pitchFamily="18" charset="0"/>
                <a:cs typeface="Times New Roman" panose="02020603050405020304" pitchFamily="18" charset="0"/>
              </a:rPr>
              <a:t>milk ejection </a:t>
            </a:r>
            <a:r>
              <a:rPr lang="en-US" sz="2800" dirty="0">
                <a:latin typeface="Times New Roman" panose="02020603050405020304" pitchFamily="18" charset="0"/>
                <a:cs typeface="Times New Roman" panose="02020603050405020304" pitchFamily="18" charset="0"/>
              </a:rPr>
              <a:t>through the nipple is regulated by </a:t>
            </a:r>
            <a:r>
              <a:rPr lang="en-US" sz="2800" dirty="0">
                <a:solidFill>
                  <a:schemeClr val="accent6">
                    <a:lumMod val="75000"/>
                  </a:schemeClr>
                </a:solidFill>
                <a:latin typeface="Times New Roman" panose="02020603050405020304" pitchFamily="18" charset="0"/>
                <a:cs typeface="Times New Roman" panose="02020603050405020304" pitchFamily="18" charset="0"/>
              </a:rPr>
              <a:t>oxytocin</a:t>
            </a:r>
            <a:r>
              <a:rPr lang="en-US" sz="2800" dirty="0">
                <a:latin typeface="Times New Roman" panose="02020603050405020304" pitchFamily="18" charset="0"/>
                <a:cs typeface="Times New Roman" panose="02020603050405020304" pitchFamily="18" charset="0"/>
              </a:rPr>
              <a:t>.</a:t>
            </a:r>
            <a:endParaRPr lang="el-GR" sz="2800" dirty="0"/>
          </a:p>
        </p:txBody>
      </p:sp>
    </p:spTree>
    <p:extLst>
      <p:ext uri="{BB962C8B-B14F-4D97-AF65-F5344CB8AC3E}">
        <p14:creationId xmlns:p14="http://schemas.microsoft.com/office/powerpoint/2010/main" val="334882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9A5D30-6A0B-BA88-C15C-6C428700F971}"/>
              </a:ext>
            </a:extLst>
          </p:cNvPr>
          <p:cNvSpPr>
            <a:spLocks noGrp="1"/>
          </p:cNvSpPr>
          <p:nvPr>
            <p:ph type="title"/>
          </p:nvPr>
        </p:nvSpPr>
        <p:spPr>
          <a:xfrm>
            <a:off x="1371600" y="685800"/>
            <a:ext cx="9601200" cy="1485900"/>
          </a:xfrm>
        </p:spPr>
        <p:txBody>
          <a:bodyPr>
            <a:normAutofit/>
          </a:bodyPr>
          <a:lstStyle/>
          <a:p>
            <a:r>
              <a:rPr lang="en-US" b="1" dirty="0">
                <a:solidFill>
                  <a:schemeClr val="accent6">
                    <a:lumMod val="75000"/>
                  </a:schemeClr>
                </a:solidFill>
              </a:rPr>
              <a:t>At puberty</a:t>
            </a:r>
            <a:endParaRPr lang="el-GR" dirty="0">
              <a:solidFill>
                <a:schemeClr val="accent6">
                  <a:lumMod val="75000"/>
                </a:schemeClr>
              </a:solidFill>
            </a:endParaRPr>
          </a:p>
        </p:txBody>
      </p:sp>
      <p:graphicFrame>
        <p:nvGraphicFramePr>
          <p:cNvPr id="5" name="Θέση περιεχομένου 2">
            <a:extLst>
              <a:ext uri="{FF2B5EF4-FFF2-40B4-BE49-F238E27FC236}">
                <a16:creationId xmlns:a16="http://schemas.microsoft.com/office/drawing/2014/main" id="{66567FC3-C709-A307-A171-570C693F49D9}"/>
              </a:ext>
            </a:extLst>
          </p:cNvPr>
          <p:cNvGraphicFramePr>
            <a:graphicFrameLocks noGrp="1"/>
          </p:cNvGraphicFramePr>
          <p:nvPr>
            <p:ph idx="1"/>
            <p:extLst>
              <p:ext uri="{D42A27DB-BD31-4B8C-83A1-F6EECF244321}">
                <p14:modId xmlns:p14="http://schemas.microsoft.com/office/powerpoint/2010/main" val="401622324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94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8BB604-617D-577F-D636-DF34246A341F}"/>
              </a:ext>
            </a:extLst>
          </p:cNvPr>
          <p:cNvSpPr>
            <a:spLocks noGrp="1"/>
          </p:cNvSpPr>
          <p:nvPr>
            <p:ph type="title"/>
          </p:nvPr>
        </p:nvSpPr>
        <p:spPr>
          <a:xfrm>
            <a:off x="1371600" y="492370"/>
            <a:ext cx="9601200" cy="1277816"/>
          </a:xfrm>
        </p:spPr>
        <p:txBody>
          <a:bodyPr/>
          <a:lstStyle/>
          <a:p>
            <a:r>
              <a:rPr lang="en-US" b="1" dirty="0">
                <a:solidFill>
                  <a:schemeClr val="accent6">
                    <a:lumMod val="75000"/>
                  </a:schemeClr>
                </a:solidFill>
              </a:rPr>
              <a:t>At menstrual cycle</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A856DFFE-3CA6-B850-A3A6-275675C1EF5C}"/>
              </a:ext>
            </a:extLst>
          </p:cNvPr>
          <p:cNvSpPr>
            <a:spLocks noGrp="1"/>
          </p:cNvSpPr>
          <p:nvPr>
            <p:ph idx="1"/>
          </p:nvPr>
        </p:nvSpPr>
        <p:spPr>
          <a:xfrm>
            <a:off x="832338" y="1934308"/>
            <a:ext cx="11101754" cy="4689230"/>
          </a:xfrm>
        </p:spPr>
        <p:txBody>
          <a:bodyPr/>
          <a:lstStyle/>
          <a:p>
            <a:pPr algn="just"/>
            <a:r>
              <a:rPr lang="en-US" dirty="0">
                <a:latin typeface="Times New Roman" panose="02020603050405020304" pitchFamily="18" charset="0"/>
                <a:cs typeface="Times New Roman" panose="02020603050405020304" pitchFamily="18" charset="0"/>
              </a:rPr>
              <a:t>Each month, women go through changes in the hormones that make up the normal menstrual cycle. The hormone </a:t>
            </a:r>
            <a:r>
              <a:rPr lang="en-US" dirty="0">
                <a:solidFill>
                  <a:schemeClr val="accent6">
                    <a:lumMod val="75000"/>
                  </a:schemeClr>
                </a:solidFill>
                <a:latin typeface="Times New Roman" panose="02020603050405020304" pitchFamily="18" charset="0"/>
                <a:cs typeface="Times New Roman" panose="02020603050405020304" pitchFamily="18" charset="0"/>
              </a:rPr>
              <a:t>estrogen</a:t>
            </a:r>
            <a:r>
              <a:rPr lang="en-US" dirty="0">
                <a:latin typeface="Times New Roman" panose="02020603050405020304" pitchFamily="18" charset="0"/>
                <a:cs typeface="Times New Roman" panose="02020603050405020304" pitchFamily="18" charset="0"/>
              </a:rPr>
              <a:t> is produced by the ovaries in the </a:t>
            </a:r>
            <a:r>
              <a:rPr lang="en-US" dirty="0">
                <a:solidFill>
                  <a:schemeClr val="accent6">
                    <a:lumMod val="75000"/>
                  </a:schemeClr>
                </a:solidFill>
                <a:latin typeface="Times New Roman" panose="02020603050405020304" pitchFamily="18" charset="0"/>
                <a:cs typeface="Times New Roman" panose="02020603050405020304" pitchFamily="18" charset="0"/>
              </a:rPr>
              <a:t>first half of the menstrual cycle.</a:t>
            </a:r>
          </a:p>
          <a:p>
            <a:pPr marL="0" indent="0" algn="just">
              <a:buNone/>
            </a:pPr>
            <a:endParaRPr lang="el-GR"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stimulates the growth of milk ducts in the breasts. The </a:t>
            </a:r>
            <a:r>
              <a:rPr lang="en-US" dirty="0">
                <a:solidFill>
                  <a:schemeClr val="accent6">
                    <a:lumMod val="75000"/>
                  </a:schemeClr>
                </a:solidFill>
                <a:latin typeface="Times New Roman" panose="02020603050405020304" pitchFamily="18" charset="0"/>
                <a:cs typeface="Times New Roman" panose="02020603050405020304" pitchFamily="18" charset="0"/>
              </a:rPr>
              <a:t>increasing level of estrogen leads to ovulation halfway through the cycle.</a:t>
            </a:r>
            <a:r>
              <a:rPr lang="en-US" dirty="0">
                <a:latin typeface="Times New Roman" panose="02020603050405020304" pitchFamily="18" charset="0"/>
                <a:cs typeface="Times New Roman" panose="02020603050405020304" pitchFamily="18" charset="0"/>
              </a:rPr>
              <a:t> Next, the hormone </a:t>
            </a:r>
            <a:r>
              <a:rPr lang="en-US" dirty="0">
                <a:solidFill>
                  <a:schemeClr val="accent6">
                    <a:lumMod val="75000"/>
                  </a:schemeClr>
                </a:solidFill>
                <a:latin typeface="Times New Roman" panose="02020603050405020304" pitchFamily="18" charset="0"/>
                <a:cs typeface="Times New Roman" panose="02020603050405020304" pitchFamily="18" charset="0"/>
              </a:rPr>
              <a:t>progesterone</a:t>
            </a:r>
            <a:r>
              <a:rPr lang="en-US" dirty="0">
                <a:latin typeface="Times New Roman" panose="02020603050405020304" pitchFamily="18" charset="0"/>
                <a:cs typeface="Times New Roman" panose="02020603050405020304" pitchFamily="18" charset="0"/>
              </a:rPr>
              <a:t> takes over in the </a:t>
            </a:r>
            <a:r>
              <a:rPr lang="en-US" dirty="0">
                <a:solidFill>
                  <a:schemeClr val="accent6">
                    <a:lumMod val="75000"/>
                  </a:schemeClr>
                </a:solidFill>
                <a:latin typeface="Times New Roman" panose="02020603050405020304" pitchFamily="18" charset="0"/>
                <a:cs typeface="Times New Roman" panose="02020603050405020304" pitchFamily="18" charset="0"/>
              </a:rPr>
              <a:t>second half of the cycle. </a:t>
            </a:r>
          </a:p>
          <a:p>
            <a:pPr marL="0" indent="0" algn="just">
              <a:buNone/>
            </a:pPr>
            <a:endParaRPr lang="en-US" dirty="0">
              <a:solidFill>
                <a:schemeClr val="accent6">
                  <a:lumMod val="75000"/>
                </a:schemeClr>
              </a:solidFill>
            </a:endParaRPr>
          </a:p>
          <a:p>
            <a:pPr algn="just"/>
            <a:r>
              <a:rPr lang="en-US" dirty="0">
                <a:latin typeface="Times New Roman" panose="02020603050405020304" pitchFamily="18" charset="0"/>
                <a:cs typeface="Times New Roman" panose="02020603050405020304" pitchFamily="18" charset="0"/>
              </a:rPr>
              <a:t>It stimulates the </a:t>
            </a:r>
            <a:r>
              <a:rPr lang="en-US" dirty="0">
                <a:solidFill>
                  <a:schemeClr val="accent6">
                    <a:lumMod val="75000"/>
                  </a:schemeClr>
                </a:solidFill>
                <a:latin typeface="Times New Roman" panose="02020603050405020304" pitchFamily="18" charset="0"/>
                <a:cs typeface="Times New Roman" panose="02020603050405020304" pitchFamily="18" charset="0"/>
              </a:rPr>
              <a:t>formation of the milk glands</a:t>
            </a:r>
            <a:r>
              <a:rPr lang="en-US" dirty="0">
                <a:latin typeface="Times New Roman" panose="02020603050405020304" pitchFamily="18" charset="0"/>
                <a:cs typeface="Times New Roman" panose="02020603050405020304" pitchFamily="18" charset="0"/>
              </a:rPr>
              <a:t>. These hormones are believed to be responsible for the cyclical changes that many women feel in their breasts just before menstruation. These include swelling, pain, and soreness</a:t>
            </a:r>
          </a:p>
          <a:p>
            <a:endParaRPr lang="el-GR" dirty="0"/>
          </a:p>
        </p:txBody>
      </p:sp>
    </p:spTree>
    <p:extLst>
      <p:ext uri="{BB962C8B-B14F-4D97-AF65-F5344CB8AC3E}">
        <p14:creationId xmlns:p14="http://schemas.microsoft.com/office/powerpoint/2010/main" val="276809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F4D222-F77D-B931-C601-BA2FDC4623F3}"/>
              </a:ext>
            </a:extLst>
          </p:cNvPr>
          <p:cNvSpPr>
            <a:spLocks noGrp="1"/>
          </p:cNvSpPr>
          <p:nvPr>
            <p:ph type="title"/>
          </p:nvPr>
        </p:nvSpPr>
        <p:spPr>
          <a:xfrm>
            <a:off x="1371600" y="93785"/>
            <a:ext cx="9601200" cy="1148861"/>
          </a:xfrm>
        </p:spPr>
        <p:txBody>
          <a:bodyPr/>
          <a:lstStyle/>
          <a:p>
            <a:r>
              <a:rPr lang="en-US" b="1" dirty="0">
                <a:solidFill>
                  <a:schemeClr val="accent6">
                    <a:lumMod val="75000"/>
                  </a:schemeClr>
                </a:solidFill>
              </a:rPr>
              <a:t>During pregnancy and milk production</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577E3275-CA9E-2667-BFD3-899C642A0DC7}"/>
              </a:ext>
            </a:extLst>
          </p:cNvPr>
          <p:cNvSpPr>
            <a:spLocks noGrp="1"/>
          </p:cNvSpPr>
          <p:nvPr>
            <p:ph idx="1"/>
          </p:nvPr>
        </p:nvSpPr>
        <p:spPr>
          <a:xfrm>
            <a:off x="1101969" y="1688122"/>
            <a:ext cx="10785231" cy="4841631"/>
          </a:xfrm>
        </p:spPr>
        <p:txBody>
          <a:bodyPr>
            <a:normAutofit/>
          </a:bodyPr>
          <a:lstStyle/>
          <a:p>
            <a:pPr algn="just"/>
            <a:r>
              <a:rPr lang="en-US" dirty="0">
                <a:latin typeface="Times New Roman" panose="02020603050405020304" pitchFamily="18" charset="0"/>
                <a:cs typeface="Times New Roman" panose="02020603050405020304" pitchFamily="18" charset="0"/>
              </a:rPr>
              <a:t>Breast changes are one of the </a:t>
            </a:r>
            <a:r>
              <a:rPr lang="en-US" dirty="0">
                <a:solidFill>
                  <a:schemeClr val="accent6">
                    <a:lumMod val="75000"/>
                  </a:schemeClr>
                </a:solidFill>
                <a:latin typeface="Times New Roman" panose="02020603050405020304" pitchFamily="18" charset="0"/>
                <a:cs typeface="Times New Roman" panose="02020603050405020304" pitchFamily="18" charset="0"/>
              </a:rPr>
              <a:t>earliest signs of pregnancy</a:t>
            </a:r>
            <a:r>
              <a:rPr lang="en-US" dirty="0">
                <a:latin typeface="Times New Roman" panose="02020603050405020304" pitchFamily="18" charset="0"/>
                <a:cs typeface="Times New Roman" panose="02020603050405020304" pitchFamily="18" charset="0"/>
              </a:rPr>
              <a:t>. This is a result of the hormone </a:t>
            </a:r>
            <a:r>
              <a:rPr lang="en-US" dirty="0">
                <a:solidFill>
                  <a:schemeClr val="accent6">
                    <a:lumMod val="75000"/>
                  </a:schemeClr>
                </a:solidFill>
                <a:latin typeface="Times New Roman" panose="02020603050405020304" pitchFamily="18" charset="0"/>
                <a:cs typeface="Times New Roman" panose="02020603050405020304" pitchFamily="18" charset="0"/>
              </a:rPr>
              <a:t>progesterone. </a:t>
            </a:r>
            <a:r>
              <a:rPr lang="en-US" dirty="0">
                <a:latin typeface="Times New Roman" panose="02020603050405020304" pitchFamily="18" charset="0"/>
                <a:cs typeface="Times New Roman" panose="02020603050405020304" pitchFamily="18" charset="0"/>
              </a:rPr>
              <a:t>In addition, the dark areas of skin around the nipples (the areolas) begin to swell. This is followed by the rapid swelling of the breasts themselves. </a:t>
            </a:r>
          </a:p>
          <a:p>
            <a:pPr algn="just"/>
            <a:r>
              <a:rPr lang="en-US" dirty="0">
                <a:latin typeface="Times New Roman" panose="02020603050405020304" pitchFamily="18" charset="0"/>
                <a:cs typeface="Times New Roman" panose="02020603050405020304" pitchFamily="18" charset="0"/>
              </a:rPr>
              <a:t>By the fifth or sixth month of pregnancy, the breasts are fully capable of producing milk. As in puberty, </a:t>
            </a:r>
            <a:r>
              <a:rPr lang="en-US" dirty="0">
                <a:solidFill>
                  <a:schemeClr val="accent6">
                    <a:lumMod val="75000"/>
                  </a:schemeClr>
                </a:solidFill>
                <a:latin typeface="Times New Roman" panose="02020603050405020304" pitchFamily="18" charset="0"/>
                <a:cs typeface="Times New Roman" panose="02020603050405020304" pitchFamily="18" charset="0"/>
              </a:rPr>
              <a:t>estrogen controls the growth of the ducts, and progesterone controls the growth of the glandular buds. </a:t>
            </a:r>
          </a:p>
          <a:p>
            <a:pPr algn="just" fontAlgn="base">
              <a:lnSpc>
                <a:spcPct val="150000"/>
              </a:lnSpc>
            </a:pPr>
            <a:r>
              <a:rPr lang="en-US" dirty="0">
                <a:latin typeface="Times New Roman" panose="02020603050405020304" pitchFamily="18" charset="0"/>
                <a:cs typeface="Times New Roman" panose="02020603050405020304" pitchFamily="18" charset="0"/>
              </a:rPr>
              <a:t>Many other hormones also play vital roles in </a:t>
            </a:r>
            <a:r>
              <a:rPr lang="en-US" dirty="0">
                <a:solidFill>
                  <a:schemeClr val="tx1"/>
                </a:solidFill>
                <a:latin typeface="Times New Roman" panose="02020603050405020304" pitchFamily="18" charset="0"/>
                <a:cs typeface="Times New Roman" panose="02020603050405020304" pitchFamily="18" charset="0"/>
              </a:rPr>
              <a:t>milk production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include </a:t>
            </a:r>
            <a:r>
              <a:rPr lang="en-US" dirty="0">
                <a:solidFill>
                  <a:schemeClr val="accent6">
                    <a:lumMod val="75000"/>
                  </a:schemeClr>
                </a:solidFill>
                <a:latin typeface="Times New Roman" panose="02020603050405020304" pitchFamily="18" charset="0"/>
                <a:cs typeface="Times New Roman" panose="02020603050405020304" pitchFamily="18" charset="0"/>
              </a:rPr>
              <a:t>(FSH), (LH), prolactin, oxytocin, and human placental lactogen (HPL).</a:t>
            </a:r>
          </a:p>
          <a:p>
            <a:pPr algn="just" fontAlgn="base">
              <a:lnSpc>
                <a:spcPct val="150000"/>
              </a:lnSpc>
            </a:pPr>
            <a:r>
              <a:rPr lang="en-US" dirty="0">
                <a:latin typeface="Times New Roman" panose="02020603050405020304" pitchFamily="18" charset="0"/>
                <a:cs typeface="Times New Roman" panose="02020603050405020304" pitchFamily="18" charset="0"/>
              </a:rPr>
              <a:t>Blood vessels in the breast becoming more visible and the areola getting larger and darker. All of these changes are in preparation for breastfeeding the baby after birth</a:t>
            </a:r>
            <a:endParaRPr lang="el-GR" dirty="0"/>
          </a:p>
        </p:txBody>
      </p:sp>
    </p:spTree>
    <p:extLst>
      <p:ext uri="{BB962C8B-B14F-4D97-AF65-F5344CB8AC3E}">
        <p14:creationId xmlns:p14="http://schemas.microsoft.com/office/powerpoint/2010/main" val="407356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E0B58-493D-021B-E0CB-B6D6DB39624E}"/>
              </a:ext>
            </a:extLst>
          </p:cNvPr>
          <p:cNvSpPr>
            <a:spLocks noGrp="1"/>
          </p:cNvSpPr>
          <p:nvPr>
            <p:ph type="title"/>
          </p:nvPr>
        </p:nvSpPr>
        <p:spPr>
          <a:xfrm>
            <a:off x="1043354" y="398584"/>
            <a:ext cx="11148646" cy="1277815"/>
          </a:xfrm>
        </p:spPr>
        <p:txBody>
          <a:bodyPr/>
          <a:lstStyle/>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What happens to the breasts at menopause</a:t>
            </a:r>
            <a:r>
              <a:rPr lang="el-GR" b="1" dirty="0">
                <a:solidFill>
                  <a:schemeClr val="accent6">
                    <a:lumMod val="75000"/>
                  </a:schemeClr>
                </a:solidFill>
                <a:latin typeface="Times New Roman" panose="02020603050405020304" pitchFamily="18" charset="0"/>
                <a:cs typeface="Times New Roman" panose="02020603050405020304" pitchFamily="18" charset="0"/>
              </a:rPr>
              <a:t>?</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D5C98EE7-AC18-F406-7D85-EABC3B04467F}"/>
              </a:ext>
            </a:extLst>
          </p:cNvPr>
          <p:cNvSpPr>
            <a:spLocks noGrp="1"/>
          </p:cNvSpPr>
          <p:nvPr>
            <p:ph idx="1"/>
          </p:nvPr>
        </p:nvSpPr>
        <p:spPr>
          <a:xfrm>
            <a:off x="1371600" y="1586429"/>
            <a:ext cx="10621108" cy="5095725"/>
          </a:xfrm>
        </p:spPr>
        <p:txBody>
          <a:bodyPr>
            <a:normAutofit/>
          </a:bodyPr>
          <a:lstStyle/>
          <a:p>
            <a:pPr marL="0" indent="0">
              <a:lnSpc>
                <a:spcPct val="170000"/>
              </a:lnSpc>
              <a:buNone/>
            </a:pPr>
            <a:r>
              <a:rPr lang="en-US" dirty="0"/>
              <a:t>By the time a woman reaches her </a:t>
            </a:r>
            <a:r>
              <a:rPr lang="en-US" dirty="0">
                <a:solidFill>
                  <a:schemeClr val="accent6">
                    <a:lumMod val="75000"/>
                  </a:schemeClr>
                </a:solidFill>
              </a:rPr>
              <a:t>late 40s and early 50s, </a:t>
            </a:r>
            <a:r>
              <a:rPr lang="en-US" dirty="0"/>
              <a:t>perimenopause is starting or is well underway. </a:t>
            </a:r>
          </a:p>
          <a:p>
            <a:pPr>
              <a:lnSpc>
                <a:spcPct val="170000"/>
              </a:lnSpc>
            </a:pPr>
            <a:r>
              <a:rPr lang="en-US" dirty="0"/>
              <a:t>At this time : the levels of estrogen and progesterone begin to change. </a:t>
            </a:r>
          </a:p>
          <a:p>
            <a:pPr lvl="0">
              <a:lnSpc>
                <a:spcPct val="170000"/>
              </a:lnSpc>
            </a:pPr>
            <a:r>
              <a:rPr lang="en-US" dirty="0"/>
              <a:t>Estrogen levels dramatically decrease. This leads to many of the symptoms commonly linked to menopause. </a:t>
            </a:r>
          </a:p>
          <a:p>
            <a:pPr lvl="0">
              <a:lnSpc>
                <a:spcPct val="170000"/>
              </a:lnSpc>
            </a:pPr>
            <a:r>
              <a:rPr lang="en-US" dirty="0"/>
              <a:t>Without estrogen, the </a:t>
            </a:r>
            <a:r>
              <a:rPr lang="en-US" dirty="0">
                <a:solidFill>
                  <a:schemeClr val="accent6">
                    <a:lumMod val="75000"/>
                  </a:schemeClr>
                </a:solidFill>
              </a:rPr>
              <a:t>breast’s connective tissue becomes dehydrated </a:t>
            </a:r>
            <a:r>
              <a:rPr lang="en-US" dirty="0"/>
              <a:t>and is no longer elastic. </a:t>
            </a:r>
          </a:p>
          <a:p>
            <a:pPr lvl="0">
              <a:lnSpc>
                <a:spcPct val="170000"/>
              </a:lnSpc>
            </a:pPr>
            <a:r>
              <a:rPr lang="en-US" dirty="0"/>
              <a:t>The breast tissue, which was prepared to make milk, </a:t>
            </a:r>
            <a:r>
              <a:rPr lang="en-US" dirty="0">
                <a:solidFill>
                  <a:schemeClr val="accent6">
                    <a:lumMod val="75000"/>
                  </a:schemeClr>
                </a:solidFill>
              </a:rPr>
              <a:t>shrinks and loses shape</a:t>
            </a:r>
            <a:r>
              <a:rPr lang="en-US" dirty="0"/>
              <a:t>.</a:t>
            </a:r>
            <a:endParaRPr lang="el-GR" dirty="0"/>
          </a:p>
          <a:p>
            <a:pPr lvl="0">
              <a:lnSpc>
                <a:spcPct val="170000"/>
              </a:lnSpc>
            </a:pPr>
            <a:endParaRPr lang="en-US" dirty="0"/>
          </a:p>
          <a:p>
            <a:endParaRPr lang="el-GR" dirty="0"/>
          </a:p>
        </p:txBody>
      </p:sp>
    </p:spTree>
    <p:extLst>
      <p:ext uri="{BB962C8B-B14F-4D97-AF65-F5344CB8AC3E}">
        <p14:creationId xmlns:p14="http://schemas.microsoft.com/office/powerpoint/2010/main" val="20932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3C7B21-A9D3-BBD1-667A-5779770B4038}"/>
              </a:ext>
            </a:extLst>
          </p:cNvPr>
          <p:cNvSpPr>
            <a:spLocks noGrp="1"/>
          </p:cNvSpPr>
          <p:nvPr>
            <p:ph type="title"/>
          </p:nvPr>
        </p:nvSpPr>
        <p:spPr>
          <a:xfrm>
            <a:off x="6389914" y="685800"/>
            <a:ext cx="5127172" cy="1485900"/>
          </a:xfrm>
        </p:spPr>
        <p:txBody>
          <a:bodyPr vert="horz" lIns="91440" tIns="45720" rIns="91440" bIns="45720" rtlCol="0">
            <a:normAutofit/>
          </a:bodyPr>
          <a:lstStyle/>
          <a:p>
            <a:r>
              <a:rPr lang="en-US" b="1" cap="all" dirty="0">
                <a:solidFill>
                  <a:schemeClr val="accent6">
                    <a:lumMod val="75000"/>
                  </a:schemeClr>
                </a:solidFill>
              </a:rPr>
              <a:t>Breast health</a:t>
            </a:r>
            <a:endParaRPr lang="en-US" cap="all" dirty="0">
              <a:solidFill>
                <a:schemeClr val="accent6">
                  <a:lumMod val="75000"/>
                </a:schemeClr>
              </a:solidFill>
            </a:endParaRPr>
          </a:p>
        </p:txBody>
      </p:sp>
      <p:sp>
        <p:nvSpPr>
          <p:cNvPr id="3098" name="Rectangle 3093">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3074" name="Picture 2" descr="🎀 Your health is in your hands. Learn how to perform a Breast Self  Examination in 9 simple steps. Early detection saves lives — make it a  monthly habit! 💪💗 #BreastSelfExam #BreastCancerAwareness #">
            <a:extLst>
              <a:ext uri="{FF2B5EF4-FFF2-40B4-BE49-F238E27FC236}">
                <a16:creationId xmlns:a16="http://schemas.microsoft.com/office/drawing/2014/main" id="{2A3FF3F2-8A18-97C3-FF44-2E8BA9647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93" r="1" b="4272"/>
          <a:stretch>
            <a:fillRect/>
          </a:stretch>
        </p:blipFill>
        <p:spPr bwMode="auto">
          <a:xfrm>
            <a:off x="1228056" y="645106"/>
            <a:ext cx="4662268" cy="524774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219C471F-895E-C4B0-A8ED-8B57B931C23B}"/>
              </a:ext>
            </a:extLst>
          </p:cNvPr>
          <p:cNvSpPr>
            <a:spLocks noGrp="1"/>
          </p:cNvSpPr>
          <p:nvPr>
            <p:ph idx="1"/>
          </p:nvPr>
        </p:nvSpPr>
        <p:spPr>
          <a:xfrm>
            <a:off x="6301678" y="2063262"/>
            <a:ext cx="5515184" cy="4794738"/>
          </a:xfrm>
        </p:spPr>
        <p:txBody>
          <a:bodyPr vert="horz" lIns="91440" tIns="45720" rIns="91440" bIns="45720" rtlCol="0">
            <a:normAutofit/>
          </a:bodyPr>
          <a:lstStyle/>
          <a:p>
            <a:pPr>
              <a:lnSpc>
                <a:spcPct val="150000"/>
              </a:lnSpc>
              <a:spcBef>
                <a:spcPts val="0"/>
              </a:spcBef>
              <a:spcAft>
                <a:spcPts val="600"/>
              </a:spcAft>
            </a:pPr>
            <a:r>
              <a:rPr lang="en-US" sz="2200" dirty="0"/>
              <a:t>To promote breast health, consider doing regular breast self-exams.</a:t>
            </a:r>
          </a:p>
          <a:p>
            <a:pPr>
              <a:lnSpc>
                <a:spcPct val="150000"/>
              </a:lnSpc>
              <a:spcBef>
                <a:spcPts val="0"/>
              </a:spcBef>
              <a:spcAft>
                <a:spcPts val="600"/>
              </a:spcAft>
            </a:pPr>
            <a:r>
              <a:rPr lang="en-US" sz="2200" dirty="0">
                <a:latin typeface="Times New Roman" panose="02020603050405020304" pitchFamily="18" charset="0"/>
                <a:cs typeface="Times New Roman" panose="02020603050405020304" pitchFamily="18" charset="0"/>
              </a:rPr>
              <a:t>Concerns about breast lumps, breast pain or nipple discharge</a:t>
            </a:r>
          </a:p>
          <a:p>
            <a:pPr>
              <a:lnSpc>
                <a:spcPct val="150000"/>
              </a:lnSpc>
              <a:spcBef>
                <a:spcPts val="0"/>
              </a:spcBef>
              <a:spcAft>
                <a:spcPts val="600"/>
              </a:spcAft>
            </a:pPr>
            <a:r>
              <a:rPr lang="en-US" sz="2200" dirty="0">
                <a:latin typeface="Times New Roman" panose="02020603050405020304" pitchFamily="18" charset="0"/>
                <a:cs typeface="Times New Roman" panose="02020603050405020304" pitchFamily="18" charset="0"/>
              </a:rPr>
              <a:t>Common screening and diagnostic tests for breast health, </a:t>
            </a:r>
            <a:r>
              <a:rPr lang="en-US" sz="2200" b="1" dirty="0">
                <a:latin typeface="Times New Roman" panose="02020603050405020304" pitchFamily="18" charset="0"/>
                <a:cs typeface="Times New Roman" panose="02020603050405020304" pitchFamily="18" charset="0"/>
              </a:rPr>
              <a:t>such as</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clinical breast exams</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mammograms</a:t>
            </a:r>
            <a:r>
              <a:rPr lang="en-US" sz="2200" dirty="0">
                <a:latin typeface="Times New Roman" panose="02020603050405020304" pitchFamily="18" charset="0"/>
                <a:cs typeface="Times New Roman" panose="02020603050405020304" pitchFamily="18" charset="0"/>
              </a:rPr>
              <a:t> and </a:t>
            </a:r>
            <a:r>
              <a:rPr lang="en-US" sz="2200" u="sng" dirty="0">
                <a:latin typeface="Times New Roman" panose="02020603050405020304" pitchFamily="18" charset="0"/>
                <a:cs typeface="Times New Roman" panose="02020603050405020304" pitchFamily="18" charset="0"/>
              </a:rPr>
              <a:t>breast ultrasounds</a:t>
            </a:r>
            <a:endParaRPr lang="en-US" sz="2200" dirty="0"/>
          </a:p>
        </p:txBody>
      </p:sp>
    </p:spTree>
    <p:extLst>
      <p:ext uri="{BB962C8B-B14F-4D97-AF65-F5344CB8AC3E}">
        <p14:creationId xmlns:p14="http://schemas.microsoft.com/office/powerpoint/2010/main" val="100008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9E8A3474-A3A2-4200-9E98-3433E3D19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107" name="Rectangle 4106">
            <a:extLst>
              <a:ext uri="{FF2B5EF4-FFF2-40B4-BE49-F238E27FC236}">
                <a16:creationId xmlns:a16="http://schemas.microsoft.com/office/drawing/2014/main" id="{A3AF7353-AA7B-44CA-A158-F6CD00E62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6321" y="321731"/>
            <a:ext cx="5336537" cy="61316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igital Mammography - Tomosynthesis">
            <a:extLst>
              <a:ext uri="{FF2B5EF4-FFF2-40B4-BE49-F238E27FC236}">
                <a16:creationId xmlns:a16="http://schemas.microsoft.com/office/drawing/2014/main" id="{482BE2B3-26A7-78EA-6B28-E4F6F00BE9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9788" y="1407355"/>
            <a:ext cx="4049604" cy="3960405"/>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F3239D45-CB10-45B8-A280-57992205D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727" y="321731"/>
            <a:ext cx="5336537" cy="61316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handan Diagnostic || Mammography">
            <a:extLst>
              <a:ext uri="{FF2B5EF4-FFF2-40B4-BE49-F238E27FC236}">
                <a16:creationId xmlns:a16="http://schemas.microsoft.com/office/drawing/2014/main" id="{24C5C1E5-818F-1050-23FC-8130FF6E29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77193" y="2359087"/>
            <a:ext cx="4049604" cy="205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5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82640-224C-D29B-8428-AD8393D5E991}"/>
              </a:ext>
            </a:extLst>
          </p:cNvPr>
          <p:cNvSpPr>
            <a:spLocks noGrp="1"/>
          </p:cNvSpPr>
          <p:nvPr>
            <p:ph type="title"/>
          </p:nvPr>
        </p:nvSpPr>
        <p:spPr>
          <a:xfrm>
            <a:off x="1371600" y="187569"/>
            <a:ext cx="9601200" cy="1984131"/>
          </a:xfrm>
        </p:spPr>
        <p:txBody>
          <a:bodyPr/>
          <a:lstStyle/>
          <a:p>
            <a:pPr algn="ctr"/>
            <a:r>
              <a:rPr lang="en-US" b="1" dirty="0">
                <a:solidFill>
                  <a:schemeClr val="accent6">
                    <a:lumMod val="75000"/>
                  </a:schemeClr>
                </a:solidFill>
              </a:rPr>
              <a:t>Methods of the clinical breast </a:t>
            </a:r>
            <a:br>
              <a:rPr lang="en-US" b="1" dirty="0">
                <a:solidFill>
                  <a:schemeClr val="accent6">
                    <a:lumMod val="75000"/>
                  </a:schemeClr>
                </a:solidFill>
              </a:rPr>
            </a:br>
            <a:r>
              <a:rPr lang="en-US" b="1" dirty="0">
                <a:solidFill>
                  <a:schemeClr val="accent6">
                    <a:lumMod val="75000"/>
                  </a:schemeClr>
                </a:solidFill>
              </a:rPr>
              <a:t>examination</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FE690BCE-F033-F1C2-194B-1D0C76D4486E}"/>
              </a:ext>
            </a:extLst>
          </p:cNvPr>
          <p:cNvSpPr>
            <a:spLocks noGrp="1"/>
          </p:cNvSpPr>
          <p:nvPr>
            <p:ph idx="1"/>
          </p:nvPr>
        </p:nvSpPr>
        <p:spPr>
          <a:xfrm>
            <a:off x="973015" y="2285999"/>
            <a:ext cx="10785231" cy="4384431"/>
          </a:xfrm>
        </p:spPr>
        <p:txBody>
          <a:bodyPr/>
          <a:lstStyle/>
          <a:p>
            <a:pPr marL="0" indent="0">
              <a:buNone/>
            </a:pPr>
            <a:r>
              <a:rPr lang="en-US" dirty="0"/>
              <a:t>Inspect ( relaxed, arms raised, hand on hips)</a:t>
            </a:r>
          </a:p>
          <a:p>
            <a:pPr marL="0" indent="0">
              <a:buNone/>
            </a:pPr>
            <a:endParaRPr lang="en-US" dirty="0"/>
          </a:p>
          <a:p>
            <a:pPr lvl="0"/>
            <a:r>
              <a:rPr lang="en-US" dirty="0"/>
              <a:t>Breast symmetry</a:t>
            </a:r>
          </a:p>
          <a:p>
            <a:pPr marL="0" lvl="0" indent="0">
              <a:buNone/>
            </a:pPr>
            <a:endParaRPr lang="en-US" dirty="0"/>
          </a:p>
          <a:p>
            <a:pPr lvl="0"/>
            <a:r>
              <a:rPr lang="en-US" dirty="0"/>
              <a:t>skin changes (edema, ulceration)</a:t>
            </a:r>
          </a:p>
          <a:p>
            <a:pPr marL="0" lvl="0" indent="0">
              <a:buNone/>
            </a:pPr>
            <a:endParaRPr lang="en-US" dirty="0"/>
          </a:p>
          <a:p>
            <a:r>
              <a:rPr lang="en-US" dirty="0"/>
              <a:t>nipples (retraction, discharge)</a:t>
            </a:r>
          </a:p>
          <a:p>
            <a:pPr marL="0" indent="0">
              <a:buNone/>
            </a:pPr>
            <a:endParaRPr lang="el-GR" dirty="0"/>
          </a:p>
        </p:txBody>
      </p:sp>
    </p:spTree>
    <p:extLst>
      <p:ext uri="{BB962C8B-B14F-4D97-AF65-F5344CB8AC3E}">
        <p14:creationId xmlns:p14="http://schemas.microsoft.com/office/powerpoint/2010/main" val="72963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0DCBF-DDA1-D24C-376C-AE48A15F135D}"/>
              </a:ext>
            </a:extLst>
          </p:cNvPr>
          <p:cNvSpPr>
            <a:spLocks noGrp="1"/>
          </p:cNvSpPr>
          <p:nvPr>
            <p:ph type="title"/>
          </p:nvPr>
        </p:nvSpPr>
        <p:spPr>
          <a:xfrm>
            <a:off x="1371600" y="125169"/>
            <a:ext cx="9601200" cy="2046531"/>
          </a:xfrm>
        </p:spPr>
        <p:txBody>
          <a:bodyPr/>
          <a:lstStyle/>
          <a:p>
            <a:r>
              <a:rPr lang="en-US" dirty="0">
                <a:solidFill>
                  <a:schemeClr val="accent6">
                    <a:lumMod val="75000"/>
                  </a:schemeClr>
                </a:solidFill>
              </a:rPr>
              <a:t>Breast – Self-exam</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450E19D6-E55E-F40C-F11E-793240771062}"/>
              </a:ext>
            </a:extLst>
          </p:cNvPr>
          <p:cNvSpPr>
            <a:spLocks noGrp="1"/>
          </p:cNvSpPr>
          <p:nvPr>
            <p:ph idx="1"/>
          </p:nvPr>
        </p:nvSpPr>
        <p:spPr>
          <a:xfrm>
            <a:off x="246185" y="1200839"/>
            <a:ext cx="7197969" cy="5657160"/>
          </a:xfrm>
        </p:spPr>
        <p:txBody>
          <a:bodyPr>
            <a:normAutofit/>
          </a:bodyPr>
          <a:lstStyle/>
          <a:p>
            <a:pPr lvl="1"/>
            <a:r>
              <a:rPr lang="en-US" i="0" dirty="0">
                <a:latin typeface="+mj-lt"/>
                <a:cs typeface="Times New Roman" panose="02020603050405020304" pitchFamily="18" charset="0"/>
              </a:rPr>
              <a:t>ask the patient to lie flat and stand at the patient's right side </a:t>
            </a:r>
          </a:p>
          <a:p>
            <a:pPr lvl="1"/>
            <a:r>
              <a:rPr lang="en-US" i="0" dirty="0">
                <a:latin typeface="+mj-lt"/>
                <a:cs typeface="Times New Roman" panose="02020603050405020304" pitchFamily="18" charset="0"/>
              </a:rPr>
              <a:t>place a small pillow under the shoulder with ipsilateral arm above head</a:t>
            </a:r>
          </a:p>
          <a:p>
            <a:pPr lvl="1"/>
            <a:r>
              <a:rPr lang="en-US" i="0" dirty="0">
                <a:latin typeface="+mj-lt"/>
                <a:cs typeface="Times New Roman" panose="02020603050405020304" pitchFamily="18" charset="0"/>
              </a:rPr>
              <a:t>warm your hands and keep conversing with patient to make them comfortable</a:t>
            </a:r>
          </a:p>
          <a:p>
            <a:pPr lvl="1"/>
            <a:r>
              <a:rPr lang="en-US" i="0" dirty="0">
                <a:latin typeface="+mj-lt"/>
              </a:rPr>
              <a:t>palpate breasts with both the flat of your hand and fingers.</a:t>
            </a:r>
          </a:p>
          <a:p>
            <a:pPr lvl="1"/>
            <a:r>
              <a:rPr lang="en-US" i="0" dirty="0">
                <a:latin typeface="+mj-lt"/>
              </a:rPr>
              <a:t>with flat fingers compress breast tissue</a:t>
            </a:r>
          </a:p>
          <a:p>
            <a:pPr lvl="1"/>
            <a:r>
              <a:rPr lang="en-US" i="0" dirty="0">
                <a:latin typeface="+mj-lt"/>
              </a:rPr>
              <a:t>follow systematically, in a circular pattern around the nipple or along the radial lines (simulate a clock) or vertical segments and feel the entire breast, including the tail near the axilla.</a:t>
            </a:r>
          </a:p>
          <a:p>
            <a:pPr lvl="1"/>
            <a:r>
              <a:rPr lang="en-US" i="0" dirty="0">
                <a:latin typeface="+mj-lt"/>
              </a:rPr>
              <a:t>consistency of tissue</a:t>
            </a:r>
          </a:p>
          <a:p>
            <a:pPr lvl="3"/>
            <a:r>
              <a:rPr lang="en-US" sz="2000" i="0" dirty="0">
                <a:latin typeface="+mj-lt"/>
              </a:rPr>
              <a:t>fat (soft) and gland (lumpy)</a:t>
            </a:r>
          </a:p>
          <a:p>
            <a:pPr lvl="3"/>
            <a:r>
              <a:rPr lang="en-US" sz="2000" i="0" dirty="0">
                <a:latin typeface="+mj-lt"/>
              </a:rPr>
              <a:t>firm transverse ridge along lower edge</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0" indent="0">
              <a:buNone/>
            </a:pPr>
            <a:endParaRPr lang="el-GR" dirty="0"/>
          </a:p>
        </p:txBody>
      </p:sp>
      <p:pic>
        <p:nvPicPr>
          <p:cNvPr id="10242" name="Picture 2" descr="Clinical Breast Examination">
            <a:extLst>
              <a:ext uri="{FF2B5EF4-FFF2-40B4-BE49-F238E27FC236}">
                <a16:creationId xmlns:a16="http://schemas.microsoft.com/office/drawing/2014/main" id="{7A8B08E9-627C-7714-39A2-F397A3F80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154" y="961292"/>
            <a:ext cx="4654061" cy="501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3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el-GR"/>
          </a:p>
        </p:txBody>
      </p:sp>
      <p:sp>
        <p:nvSpPr>
          <p:cNvPr id="3" name="Θέση περιεχομένου 2">
            <a:extLst>
              <a:ext uri="{FF2B5EF4-FFF2-40B4-BE49-F238E27FC236}">
                <a16:creationId xmlns:a16="http://schemas.microsoft.com/office/drawing/2014/main" id="{33A00F44-A596-6FC1-FBDD-CF5BE133A7F9}"/>
              </a:ext>
            </a:extLst>
          </p:cNvPr>
          <p:cNvSpPr>
            <a:spLocks noGrp="1"/>
          </p:cNvSpPr>
          <p:nvPr>
            <p:ph idx="1"/>
          </p:nvPr>
        </p:nvSpPr>
        <p:spPr>
          <a:xfrm>
            <a:off x="1219201" y="1123486"/>
            <a:ext cx="9639868" cy="3516753"/>
          </a:xfrm>
        </p:spPr>
        <p:txBody>
          <a:bodyPr anchor="ctr">
            <a:normAutofit/>
          </a:bodyPr>
          <a:lstStyle/>
          <a:p>
            <a:pPr marL="0" indent="0" algn="just">
              <a:lnSpc>
                <a:spcPct val="150000"/>
              </a:lnSpc>
              <a:buNone/>
            </a:pPr>
            <a:r>
              <a:rPr lang="en-US" sz="2400" b="1" dirty="0">
                <a:solidFill>
                  <a:schemeClr val="accent6">
                    <a:lumMod val="75000"/>
                  </a:schemeClr>
                </a:solidFill>
                <a:latin typeface="Times New Roman" panose="02020603050405020304" pitchFamily="18" charset="0"/>
                <a:cs typeface="Times New Roman" panose="02020603050405020304" pitchFamily="18" charset="0"/>
              </a:rPr>
              <a:t>The breast is located on the upper ventral region of the torso of primates. In females, it serves as the mammary gland, which produces and secretes milk and feeds the infants.</a:t>
            </a:r>
          </a:p>
          <a:p>
            <a:endParaRPr lang="el-GR"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22269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BD67A9-D839-630D-86E3-2F9D429FD333}"/>
              </a:ext>
            </a:extLst>
          </p:cNvPr>
          <p:cNvSpPr>
            <a:spLocks noGrp="1"/>
          </p:cNvSpPr>
          <p:nvPr>
            <p:ph idx="1"/>
          </p:nvPr>
        </p:nvSpPr>
        <p:spPr>
          <a:xfrm>
            <a:off x="316521" y="257908"/>
            <a:ext cx="7230033" cy="6536592"/>
          </a:xfrm>
        </p:spPr>
        <p:txBody>
          <a:bodyPr>
            <a:normAutofit/>
          </a:bodyPr>
          <a:lstStyle/>
          <a:p>
            <a:pPr marL="530352" lvl="1" indent="0">
              <a:buNone/>
            </a:pPr>
            <a:r>
              <a:rPr lang="en-US" dirty="0"/>
              <a:t>- note any tenderness</a:t>
            </a:r>
          </a:p>
          <a:p>
            <a:pPr marL="530352" lvl="1" indent="0">
              <a:buNone/>
            </a:pPr>
            <a:r>
              <a:rPr lang="en-US" dirty="0"/>
              <a:t>- feel the areola and nipple. Compress the areola, going about its circumference. </a:t>
            </a:r>
          </a:p>
          <a:p>
            <a:pPr marL="530352" lvl="1" indent="0">
              <a:buNone/>
            </a:pPr>
            <a:r>
              <a:rPr lang="en-US" dirty="0"/>
              <a:t>- Gently squeeze the nipple to note for discharge. Palpate nipple for elasticity</a:t>
            </a:r>
          </a:p>
          <a:p>
            <a:pPr marL="987552" lvl="2" indent="0">
              <a:buNone/>
            </a:pPr>
            <a:endParaRPr lang="en-US" dirty="0"/>
          </a:p>
          <a:p>
            <a:pPr marL="0" indent="0">
              <a:buNone/>
            </a:pPr>
            <a:r>
              <a:rPr lang="en-US" b="1" dirty="0"/>
              <a:t>	Focused examination</a:t>
            </a:r>
            <a:endParaRPr lang="en-US" sz="2400" dirty="0"/>
          </a:p>
          <a:p>
            <a:pPr lvl="1"/>
            <a:r>
              <a:rPr lang="en-US" dirty="0"/>
              <a:t>Characteristics of mass if any / Dominant mass</a:t>
            </a:r>
          </a:p>
          <a:p>
            <a:pPr lvl="2"/>
            <a:r>
              <a:rPr lang="en-US" dirty="0"/>
              <a:t>location</a:t>
            </a:r>
          </a:p>
          <a:p>
            <a:pPr lvl="2"/>
            <a:r>
              <a:rPr lang="en-US" dirty="0"/>
              <a:t>size</a:t>
            </a:r>
          </a:p>
          <a:p>
            <a:pPr lvl="2"/>
            <a:r>
              <a:rPr lang="en-US" dirty="0"/>
              <a:t>shape</a:t>
            </a:r>
          </a:p>
          <a:p>
            <a:pPr lvl="2"/>
            <a:r>
              <a:rPr lang="en-US" dirty="0"/>
              <a:t>consistency</a:t>
            </a:r>
          </a:p>
          <a:p>
            <a:pPr lvl="2"/>
            <a:r>
              <a:rPr lang="en-US" dirty="0"/>
              <a:t>delimitation</a:t>
            </a:r>
          </a:p>
          <a:p>
            <a:pPr lvl="2"/>
            <a:r>
              <a:rPr lang="en-US" dirty="0"/>
              <a:t>mobility</a:t>
            </a:r>
          </a:p>
          <a:p>
            <a:pPr lvl="2"/>
            <a:r>
              <a:rPr lang="en-US" dirty="0"/>
              <a:t>move mass and watch for dimpling</a:t>
            </a:r>
          </a:p>
          <a:p>
            <a:pPr lvl="2"/>
            <a:r>
              <a:rPr lang="en-US" dirty="0"/>
              <a:t>tenderness</a:t>
            </a:r>
          </a:p>
          <a:p>
            <a:pPr marL="987552" lvl="2" indent="0">
              <a:buNone/>
            </a:pPr>
            <a:endParaRPr lang="en-US" dirty="0"/>
          </a:p>
          <a:p>
            <a:pPr marL="0" indent="0">
              <a:buNone/>
            </a:pPr>
            <a:endParaRPr lang="el-GR" dirty="0"/>
          </a:p>
        </p:txBody>
      </p:sp>
      <p:pic>
        <p:nvPicPr>
          <p:cNvPr id="11268" name="Picture 4" descr="Breast Exam | Stanford Medicine 25 | Stanford Medicine">
            <a:extLst>
              <a:ext uri="{FF2B5EF4-FFF2-40B4-BE49-F238E27FC236}">
                <a16:creationId xmlns:a16="http://schemas.microsoft.com/office/drawing/2014/main" id="{8EDCD97F-A4AF-77D1-84DD-87C6844B2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864" y="153957"/>
            <a:ext cx="4874398" cy="327504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reast Exam | Stanford Medicine 25 | Stanford Medicine">
            <a:extLst>
              <a:ext uri="{FF2B5EF4-FFF2-40B4-BE49-F238E27FC236}">
                <a16:creationId xmlns:a16="http://schemas.microsoft.com/office/drawing/2014/main" id="{4809FDEB-AAFD-1A24-9301-CD690D0F9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123" y="3519456"/>
            <a:ext cx="2655277" cy="327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6F5B31-BF25-6BC7-534E-3FF0822AE985}"/>
              </a:ext>
            </a:extLst>
          </p:cNvPr>
          <p:cNvSpPr>
            <a:spLocks noGrp="1"/>
          </p:cNvSpPr>
          <p:nvPr>
            <p:ph idx="1"/>
          </p:nvPr>
        </p:nvSpPr>
        <p:spPr>
          <a:xfrm>
            <a:off x="679938" y="138896"/>
            <a:ext cx="8569570" cy="6632294"/>
          </a:xfrm>
        </p:spPr>
        <p:txBody>
          <a:bodyPr>
            <a:normAutofit lnSpcReduction="10000"/>
          </a:bodyPr>
          <a:lstStyle/>
          <a:p>
            <a:pPr marL="457200" lvl="1" indent="0">
              <a:lnSpc>
                <a:spcPct val="150000"/>
              </a:lnSpc>
              <a:buNone/>
            </a:pPr>
            <a:r>
              <a:rPr lang="en-US" sz="3600" dirty="0">
                <a:latin typeface="Times New Roman" panose="02020603050405020304" pitchFamily="18" charset="0"/>
                <a:cs typeface="Times New Roman" panose="02020603050405020304" pitchFamily="18" charset="0"/>
              </a:rPr>
              <a:t>Spontaneous discharge</a:t>
            </a:r>
            <a:endParaRPr lang="en-US" dirty="0">
              <a:latin typeface="Times New Roman" panose="02020603050405020304" pitchFamily="18" charset="0"/>
              <a:cs typeface="Times New Roman" panose="02020603050405020304" pitchFamily="18" charset="0"/>
            </a:endParaRPr>
          </a:p>
          <a:p>
            <a:pPr lvl="2">
              <a:lnSpc>
                <a:spcPct val="150000"/>
              </a:lnSpc>
            </a:pPr>
            <a:r>
              <a:rPr lang="en-US" sz="3200" dirty="0">
                <a:latin typeface="Times New Roman" panose="02020603050405020304" pitchFamily="18" charset="0"/>
                <a:cs typeface="Times New Roman" panose="02020603050405020304" pitchFamily="18" charset="0"/>
              </a:rPr>
              <a:t>compress the areola with index finger in radial positions around nipple</a:t>
            </a:r>
          </a:p>
          <a:p>
            <a:pPr lvl="2">
              <a:lnSpc>
                <a:spcPct val="150000"/>
              </a:lnSpc>
            </a:pPr>
            <a:r>
              <a:rPr lang="en-US" sz="3200" dirty="0">
                <a:latin typeface="Times New Roman" panose="02020603050405020304" pitchFamily="18" charset="0"/>
                <a:cs typeface="Times New Roman" panose="02020603050405020304" pitchFamily="18" charset="0"/>
              </a:rPr>
              <a:t>note color, consistency and quantity of discharge</a:t>
            </a:r>
          </a:p>
          <a:p>
            <a:pPr marL="0" indent="0">
              <a:buNone/>
            </a:pPr>
            <a:r>
              <a:rPr lang="en-US" sz="2400" b="1" i="1" u="sng" dirty="0">
                <a:latin typeface="Times New Roman" panose="02020603050405020304" pitchFamily="18" charset="0"/>
                <a:cs typeface="Times New Roman" panose="02020603050405020304" pitchFamily="18" charset="0"/>
              </a:rPr>
              <a:t>Normal:</a:t>
            </a:r>
          </a:p>
          <a:p>
            <a:pPr lvl="0"/>
            <a:r>
              <a:rPr lang="en-US" sz="2400" dirty="0">
                <a:latin typeface="Times New Roman" panose="02020603050405020304" pitchFamily="18" charset="0"/>
                <a:cs typeface="Times New Roman" panose="02020603050405020304" pitchFamily="18" charset="0"/>
              </a:rPr>
              <a:t>Breast has firm elasticity in young. Glandular tissue may feel lobulated, granular, irregular ("tapioca").</a:t>
            </a:r>
          </a:p>
          <a:p>
            <a:pPr lvl="0"/>
            <a:r>
              <a:rPr lang="en-US" sz="2400" dirty="0">
                <a:latin typeface="Times New Roman" panose="02020603050405020304" pitchFamily="18" charset="0"/>
                <a:cs typeface="Times New Roman" panose="02020603050405020304" pitchFamily="18" charset="0"/>
              </a:rPr>
              <a:t>Slight tenderness and fullness can be anticipated in premenstrual period.</a:t>
            </a:r>
          </a:p>
          <a:p>
            <a:pPr lvl="0"/>
            <a:r>
              <a:rPr lang="en-US" sz="2400" dirty="0">
                <a:latin typeface="Times New Roman" panose="02020603050405020304" pitchFamily="18" charset="0"/>
                <a:cs typeface="Times New Roman" panose="02020603050405020304" pitchFamily="18" charset="0"/>
              </a:rPr>
              <a:t>In older women, breasts feel stringy</a:t>
            </a:r>
          </a:p>
          <a:p>
            <a:endParaRPr lang="el-GR" dirty="0"/>
          </a:p>
        </p:txBody>
      </p:sp>
      <p:pic>
        <p:nvPicPr>
          <p:cNvPr id="12290" name="Picture 2" descr="Nipple discharge | CMAJ">
            <a:extLst>
              <a:ext uri="{FF2B5EF4-FFF2-40B4-BE49-F238E27FC236}">
                <a16:creationId xmlns:a16="http://schemas.microsoft.com/office/drawing/2014/main" id="{F6B677E7-8B08-20FF-0BBC-7D181BA6F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68" y="556673"/>
            <a:ext cx="2942493" cy="2082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rmones and Your Nipple Discharge Color">
            <a:extLst>
              <a:ext uri="{FF2B5EF4-FFF2-40B4-BE49-F238E27FC236}">
                <a16:creationId xmlns:a16="http://schemas.microsoft.com/office/drawing/2014/main" id="{4DAE1DC8-9077-2F25-25E5-3AF07A89F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722" y="3342190"/>
            <a:ext cx="312713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48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820AB0-5F90-2C17-1A51-74EA035036DF}"/>
              </a:ext>
            </a:extLst>
          </p:cNvPr>
          <p:cNvSpPr>
            <a:spLocks noGrp="1"/>
          </p:cNvSpPr>
          <p:nvPr>
            <p:ph type="title"/>
          </p:nvPr>
        </p:nvSpPr>
        <p:spPr>
          <a:xfrm>
            <a:off x="1371600" y="199292"/>
            <a:ext cx="9601200" cy="1172308"/>
          </a:xfrm>
        </p:spPr>
        <p:txBody>
          <a:bodyPr/>
          <a:lstStyle/>
          <a:p>
            <a:r>
              <a:rPr lang="en-US" b="1" dirty="0">
                <a:solidFill>
                  <a:schemeClr val="accent6">
                    <a:lumMod val="75000"/>
                  </a:schemeClr>
                </a:solidFill>
              </a:rPr>
              <a:t>Abnormal changes of the breast</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76E23D82-C5F7-3086-AD6E-1715910F3416}"/>
              </a:ext>
            </a:extLst>
          </p:cNvPr>
          <p:cNvSpPr>
            <a:spLocks noGrp="1"/>
          </p:cNvSpPr>
          <p:nvPr>
            <p:ph idx="1"/>
          </p:nvPr>
        </p:nvSpPr>
        <p:spPr>
          <a:xfrm>
            <a:off x="808892" y="1090246"/>
            <a:ext cx="6904893" cy="5568462"/>
          </a:xfrm>
        </p:spPr>
        <p:txBody>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1- A firm lump, never felt before.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2- Swelling around the breast, collarbone, or armpit.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3- Dry, cracked, red, or thickened skin (like an orange peel) around nipple.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4- Blood or fluid (besides milk) leaking from nipples.</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5- Warmth or itching in breasts. </a:t>
            </a:r>
          </a:p>
          <a:p>
            <a:endParaRPr lang="el-GR" dirty="0"/>
          </a:p>
        </p:txBody>
      </p:sp>
      <p:pic>
        <p:nvPicPr>
          <p:cNvPr id="13314" name="Picture 2" descr="8 signs and symptoms of breast cancer besides a lump">
            <a:extLst>
              <a:ext uri="{FF2B5EF4-FFF2-40B4-BE49-F238E27FC236}">
                <a16:creationId xmlns:a16="http://schemas.microsoft.com/office/drawing/2014/main" id="{D56EDD54-E9FF-9649-7675-294681C4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784" y="1717431"/>
            <a:ext cx="4478215" cy="431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2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128"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l-GR"/>
            </a:p>
          </p:txBody>
        </p:sp>
        <p:sp>
          <p:nvSpPr>
            <p:cNvPr id="5129"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grpSp>
      <p:sp useBgFill="1">
        <p:nvSpPr>
          <p:cNvPr id="5131" name="Rectangle 5130">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C4FD5D-07BF-A9D3-19FF-C3A6735B43E7}"/>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7200" b="1" cap="all" dirty="0">
                <a:solidFill>
                  <a:schemeClr val="accent6">
                    <a:lumMod val="75000"/>
                  </a:schemeClr>
                </a:solidFill>
              </a:rPr>
              <a:t>Mastitis</a:t>
            </a:r>
          </a:p>
        </p:txBody>
      </p:sp>
      <p:sp>
        <p:nvSpPr>
          <p:cNvPr id="5133"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l-GR"/>
          </a:p>
        </p:txBody>
      </p:sp>
      <p:sp>
        <p:nvSpPr>
          <p:cNvPr id="5135"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pic>
        <p:nvPicPr>
          <p:cNvPr id="5122" name="Picture 2" descr="Mastitis: Causes, Symptoms, Treatment &amp; Prevention">
            <a:extLst>
              <a:ext uri="{FF2B5EF4-FFF2-40B4-BE49-F238E27FC236}">
                <a16:creationId xmlns:a16="http://schemas.microsoft.com/office/drawing/2014/main" id="{58992CB2-FC17-D7FA-F005-9359DD59E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01809" y="1333221"/>
            <a:ext cx="3946857" cy="439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06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75E184-F511-84DB-63B3-976706E8973A}"/>
              </a:ext>
            </a:extLst>
          </p:cNvPr>
          <p:cNvSpPr>
            <a:spLocks noGrp="1"/>
          </p:cNvSpPr>
          <p:nvPr>
            <p:ph type="title"/>
          </p:nvPr>
        </p:nvSpPr>
        <p:spPr>
          <a:xfrm>
            <a:off x="1371600" y="105508"/>
            <a:ext cx="9601200" cy="885092"/>
          </a:xfrm>
        </p:spPr>
        <p:txBody>
          <a:bodyPr/>
          <a:lstStyle/>
          <a:p>
            <a:r>
              <a:rPr lang="en-US" dirty="0">
                <a:solidFill>
                  <a:schemeClr val="accent6">
                    <a:lumMod val="75000"/>
                  </a:schemeClr>
                </a:solidFill>
              </a:rPr>
              <a:t>Mastitis Symptoms </a:t>
            </a:r>
            <a:endParaRPr lang="el-GR" dirty="0"/>
          </a:p>
        </p:txBody>
      </p:sp>
      <p:sp>
        <p:nvSpPr>
          <p:cNvPr id="3" name="Θέση περιεχομένου 2">
            <a:extLst>
              <a:ext uri="{FF2B5EF4-FFF2-40B4-BE49-F238E27FC236}">
                <a16:creationId xmlns:a16="http://schemas.microsoft.com/office/drawing/2014/main" id="{833E1178-2095-8D62-22F1-406AD49D1CDE}"/>
              </a:ext>
            </a:extLst>
          </p:cNvPr>
          <p:cNvSpPr>
            <a:spLocks noGrp="1"/>
          </p:cNvSpPr>
          <p:nvPr>
            <p:ph idx="1"/>
          </p:nvPr>
        </p:nvSpPr>
        <p:spPr>
          <a:xfrm>
            <a:off x="844063" y="1465244"/>
            <a:ext cx="7826212" cy="5392756"/>
          </a:xfrm>
        </p:spPr>
        <p:txBody>
          <a:bodyPr/>
          <a:lstStyle/>
          <a:p>
            <a:pPr algn="just">
              <a:lnSpc>
                <a:spcPct val="150000"/>
              </a:lnSpc>
            </a:pPr>
            <a:r>
              <a:rPr lang="en-US" dirty="0"/>
              <a:t>An infection in the tissue of one or both of the mammary glands inside the breasts. It usually affects women who are producing milk and breast-feeding.</a:t>
            </a:r>
          </a:p>
          <a:p>
            <a:pPr algn="just">
              <a:lnSpc>
                <a:spcPct val="150000"/>
              </a:lnSpc>
            </a:pPr>
            <a:r>
              <a:rPr lang="en-US" dirty="0"/>
              <a:t>There is often a hard, sore spot inside the breast. This can result from a blocked milk duct or because bacteria enter the breast through a break in the skin.</a:t>
            </a:r>
          </a:p>
          <a:p>
            <a:pPr algn="just">
              <a:lnSpc>
                <a:spcPct val="150000"/>
              </a:lnSpc>
            </a:pPr>
            <a:r>
              <a:rPr lang="en-US" dirty="0">
                <a:latin typeface="Times New Roman" panose="02020603050405020304" pitchFamily="18" charset="0"/>
                <a:cs typeface="Times New Roman" panose="02020603050405020304" pitchFamily="18" charset="0"/>
              </a:rPr>
              <a:t>Sometimes, it can affect women who are not lactating, but it is uncommon. In very rare cases, it can affect men.</a:t>
            </a:r>
            <a:endParaRPr lang="el-GR" dirty="0"/>
          </a:p>
        </p:txBody>
      </p:sp>
      <p:pic>
        <p:nvPicPr>
          <p:cNvPr id="7170" name="Picture 2" descr="Μαστίτιδα - Βικιπαίδεια">
            <a:extLst>
              <a:ext uri="{FF2B5EF4-FFF2-40B4-BE49-F238E27FC236}">
                <a16:creationId xmlns:a16="http://schemas.microsoft.com/office/drawing/2014/main" id="{4A1469AF-1F29-DBB3-393A-0BD24F10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528" y="105508"/>
            <a:ext cx="3206191" cy="332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8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FB8F02-8CB8-2738-3723-C0E9A2E46247}"/>
              </a:ext>
            </a:extLst>
          </p:cNvPr>
          <p:cNvSpPr>
            <a:spLocks noGrp="1"/>
          </p:cNvSpPr>
          <p:nvPr>
            <p:ph type="title"/>
          </p:nvPr>
        </p:nvSpPr>
        <p:spPr>
          <a:xfrm>
            <a:off x="1371600" y="222738"/>
            <a:ext cx="9601200" cy="1008185"/>
          </a:xfrm>
        </p:spPr>
        <p:txBody>
          <a:bodyPr/>
          <a:lstStyle/>
          <a:p>
            <a:r>
              <a:rPr lang="en-US" dirty="0">
                <a:solidFill>
                  <a:schemeClr val="accent6">
                    <a:lumMod val="75000"/>
                  </a:schemeClr>
                </a:solidFill>
              </a:rPr>
              <a:t>Mastitis Symptoms </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1626AC53-AB01-6166-1514-DC90C2CBF343}"/>
              </a:ext>
            </a:extLst>
          </p:cNvPr>
          <p:cNvSpPr>
            <a:spLocks noGrp="1"/>
          </p:cNvSpPr>
          <p:nvPr>
            <p:ph idx="1"/>
          </p:nvPr>
        </p:nvSpPr>
        <p:spPr>
          <a:xfrm>
            <a:off x="761999" y="1134737"/>
            <a:ext cx="6412524" cy="5500525"/>
          </a:xfrm>
        </p:spPr>
        <p:txBody>
          <a:bodyPr>
            <a:normAutofit fontScale="92500" lnSpcReduction="10000"/>
          </a:bodyPr>
          <a:lstStyle/>
          <a:p>
            <a:pPr lvl="0">
              <a:lnSpc>
                <a:spcPct val="150000"/>
              </a:lnSpc>
            </a:pPr>
            <a:r>
              <a:rPr lang="en-US" dirty="0"/>
              <a:t>An area of the breast becoming red and swollen</a:t>
            </a:r>
          </a:p>
          <a:p>
            <a:pPr marL="0" lvl="0" indent="0">
              <a:lnSpc>
                <a:spcPct val="150000"/>
              </a:lnSpc>
              <a:buNone/>
            </a:pPr>
            <a:endParaRPr lang="en-US" dirty="0"/>
          </a:p>
          <a:p>
            <a:pPr lvl="0">
              <a:lnSpc>
                <a:spcPct val="150000"/>
              </a:lnSpc>
            </a:pPr>
            <a:r>
              <a:rPr lang="en-US" dirty="0"/>
              <a:t>The affected area of the breast hurting when touched</a:t>
            </a:r>
          </a:p>
          <a:p>
            <a:pPr marL="0" lvl="0" indent="0">
              <a:lnSpc>
                <a:spcPct val="150000"/>
              </a:lnSpc>
              <a:buNone/>
            </a:pPr>
            <a:endParaRPr lang="en-US" dirty="0"/>
          </a:p>
          <a:p>
            <a:pPr lvl="0">
              <a:lnSpc>
                <a:spcPct val="150000"/>
              </a:lnSpc>
            </a:pPr>
            <a:r>
              <a:rPr lang="en-US" dirty="0"/>
              <a:t>The affected area feeling hot when touched</a:t>
            </a:r>
          </a:p>
          <a:p>
            <a:pPr marL="0" lvl="0" indent="0">
              <a:lnSpc>
                <a:spcPct val="150000"/>
              </a:lnSpc>
              <a:buNone/>
            </a:pPr>
            <a:endParaRPr lang="en-US" dirty="0"/>
          </a:p>
          <a:p>
            <a:pPr lvl="0">
              <a:lnSpc>
                <a:spcPct val="150000"/>
              </a:lnSpc>
            </a:pPr>
            <a:r>
              <a:rPr lang="en-US" dirty="0"/>
              <a:t>A burning sensation in the breast that may always be there or only when breast-feeding</a:t>
            </a:r>
          </a:p>
          <a:p>
            <a:pPr marL="0" lvl="0" indent="0">
              <a:lnSpc>
                <a:spcPct val="150000"/>
              </a:lnSpc>
              <a:buNone/>
            </a:pPr>
            <a:endParaRPr lang="en-US" dirty="0"/>
          </a:p>
          <a:p>
            <a:pPr lvl="0">
              <a:lnSpc>
                <a:spcPct val="150000"/>
              </a:lnSpc>
            </a:pPr>
            <a:r>
              <a:rPr lang="en-US" dirty="0"/>
              <a:t>Flu-like symptoms</a:t>
            </a:r>
          </a:p>
          <a:p>
            <a:pPr marL="0" indent="0">
              <a:buNone/>
            </a:pPr>
            <a:endParaRPr lang="el-GR" dirty="0"/>
          </a:p>
        </p:txBody>
      </p:sp>
      <p:pic>
        <p:nvPicPr>
          <p:cNvPr id="9218" name="Picture 2" descr="How to cope with the symptoms of mastitis including hard breasts and breast  pain | BabyCentre">
            <a:extLst>
              <a:ext uri="{FF2B5EF4-FFF2-40B4-BE49-F238E27FC236}">
                <a16:creationId xmlns:a16="http://schemas.microsoft.com/office/drawing/2014/main" id="{F03FE039-3565-9B3C-C9DB-A860C754B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662" y="1606062"/>
            <a:ext cx="4085492" cy="363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221FBD-9AD1-BB48-0D69-5495CB89C86F}"/>
              </a:ext>
            </a:extLst>
          </p:cNvPr>
          <p:cNvSpPr>
            <a:spLocks noGrp="1"/>
          </p:cNvSpPr>
          <p:nvPr>
            <p:ph idx="1"/>
          </p:nvPr>
        </p:nvSpPr>
        <p:spPr>
          <a:xfrm>
            <a:off x="1371599" y="532435"/>
            <a:ext cx="10133636" cy="5879940"/>
          </a:xfrm>
        </p:spPr>
        <p:txBody>
          <a:bodyPr>
            <a:normAutofit/>
          </a:bodyPr>
          <a:lstStyle/>
          <a:p>
            <a:pPr marL="0" indent="0">
              <a:lnSpc>
                <a:spcPct val="150000"/>
              </a:lnSpc>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The following mastitis symptoms may also be present</a:t>
            </a:r>
            <a:r>
              <a:rPr lang="en-US" dirty="0">
                <a:solidFill>
                  <a:schemeClr val="accent6">
                    <a:lumMod val="75000"/>
                  </a:schemeClr>
                </a:solidFill>
                <a:latin typeface="Times New Roman" panose="02020603050405020304" pitchFamily="18" charset="0"/>
                <a:cs typeface="Times New Roman" panose="02020603050405020304" pitchFamily="18" charset="0"/>
              </a:rPr>
              <a:t>:</a:t>
            </a:r>
          </a:p>
          <a:p>
            <a:pPr lvl="0">
              <a:lnSpc>
                <a:spcPct val="150000"/>
              </a:lnSpc>
            </a:pPr>
            <a:r>
              <a:rPr lang="en-US" dirty="0">
                <a:latin typeface="Times New Roman" panose="02020603050405020304" pitchFamily="18" charset="0"/>
                <a:cs typeface="Times New Roman" panose="02020603050405020304" pitchFamily="18" charset="0"/>
              </a:rPr>
              <a:t>anxiety and feeling stressed</a:t>
            </a:r>
          </a:p>
          <a:p>
            <a:pPr lvl="0">
              <a:lnSpc>
                <a:spcPct val="150000"/>
              </a:lnSpc>
            </a:pPr>
            <a:r>
              <a:rPr lang="en-US" dirty="0">
                <a:latin typeface="Times New Roman" panose="02020603050405020304" pitchFamily="18" charset="0"/>
                <a:cs typeface="Times New Roman" panose="02020603050405020304" pitchFamily="18" charset="0"/>
              </a:rPr>
              <a:t>chills and shivering</a:t>
            </a:r>
          </a:p>
          <a:p>
            <a:pPr lvl="0">
              <a:lnSpc>
                <a:spcPct val="150000"/>
              </a:lnSpc>
            </a:pPr>
            <a:r>
              <a:rPr lang="en-US" dirty="0">
                <a:latin typeface="Times New Roman" panose="02020603050405020304" pitchFamily="18" charset="0"/>
                <a:cs typeface="Times New Roman" panose="02020603050405020304" pitchFamily="18" charset="0"/>
              </a:rPr>
              <a:t>elevated body temperature</a:t>
            </a:r>
          </a:p>
          <a:p>
            <a:pPr lvl="0">
              <a:lnSpc>
                <a:spcPct val="150000"/>
              </a:lnSpc>
            </a:pPr>
            <a:r>
              <a:rPr lang="en-US" dirty="0">
                <a:latin typeface="Times New Roman" panose="02020603050405020304" pitchFamily="18" charset="0"/>
                <a:cs typeface="Times New Roman" panose="02020603050405020304" pitchFamily="18" charset="0"/>
              </a:rPr>
              <a:t>fatigue</a:t>
            </a:r>
          </a:p>
          <a:p>
            <a:pPr lvl="0">
              <a:lnSpc>
                <a:spcPct val="150000"/>
              </a:lnSpc>
            </a:pPr>
            <a:r>
              <a:rPr lang="en-US" dirty="0">
                <a:latin typeface="Times New Roman" panose="02020603050405020304" pitchFamily="18" charset="0"/>
                <a:cs typeface="Times New Roman" panose="02020603050405020304" pitchFamily="18" charset="0"/>
              </a:rPr>
              <a:t>general aches and pains</a:t>
            </a:r>
          </a:p>
          <a:p>
            <a:pPr lvl="0">
              <a:lnSpc>
                <a:spcPct val="150000"/>
              </a:lnSpc>
            </a:pPr>
            <a:r>
              <a:rPr lang="en-US" dirty="0">
                <a:latin typeface="Times New Roman" panose="02020603050405020304" pitchFamily="18" charset="0"/>
                <a:cs typeface="Times New Roman" panose="02020603050405020304" pitchFamily="18" charset="0"/>
              </a:rPr>
              <a:t>a feeling of malaise</a:t>
            </a:r>
          </a:p>
          <a:p>
            <a:endParaRPr lang="el-GR" dirty="0"/>
          </a:p>
        </p:txBody>
      </p:sp>
      <p:pic>
        <p:nvPicPr>
          <p:cNvPr id="8194" name="Picture 2" descr="Subacute Mastitis - an overview | ScienceDirect Topics">
            <a:extLst>
              <a:ext uri="{FF2B5EF4-FFF2-40B4-BE49-F238E27FC236}">
                <a16:creationId xmlns:a16="http://schemas.microsoft.com/office/drawing/2014/main" id="{EF0D9709-904C-76E7-7E11-797AB2516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2" y="3472405"/>
            <a:ext cx="7608276"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2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26548-AF39-1A05-D7C4-508419CAB995}"/>
              </a:ext>
            </a:extLst>
          </p:cNvPr>
          <p:cNvSpPr>
            <a:spLocks noGrp="1"/>
          </p:cNvSpPr>
          <p:nvPr>
            <p:ph type="title"/>
          </p:nvPr>
        </p:nvSpPr>
        <p:spPr>
          <a:xfrm>
            <a:off x="1371600" y="211016"/>
            <a:ext cx="9601200" cy="1235820"/>
          </a:xfrm>
        </p:spPr>
        <p:txBody>
          <a:bodyPr/>
          <a:lstStyle/>
          <a:p>
            <a:pPr algn="ctr"/>
            <a:r>
              <a:rPr lang="en-US" b="1" dirty="0">
                <a:solidFill>
                  <a:schemeClr val="accent6">
                    <a:lumMod val="75000"/>
                  </a:schemeClr>
                </a:solidFill>
              </a:rPr>
              <a:t>Management and Treatment</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A23BB505-84B8-69C2-B296-6A2F3B72969B}"/>
              </a:ext>
            </a:extLst>
          </p:cNvPr>
          <p:cNvSpPr>
            <a:spLocks noGrp="1"/>
          </p:cNvSpPr>
          <p:nvPr>
            <p:ph idx="1"/>
          </p:nvPr>
        </p:nvSpPr>
        <p:spPr>
          <a:xfrm>
            <a:off x="1122744" y="1446835"/>
            <a:ext cx="11069256" cy="5024303"/>
          </a:xfrm>
        </p:spPr>
        <p:txBody>
          <a:bodyPr>
            <a:normAutofit/>
          </a:bodyPr>
          <a:lstStyle/>
          <a:p>
            <a:endParaRPr lang="en-US" dirty="0">
              <a:solidFill>
                <a:schemeClr val="tx1"/>
              </a:solidFill>
            </a:endParaRPr>
          </a:p>
          <a:p>
            <a:pPr lvl="0">
              <a:lnSpc>
                <a:spcPct val="170000"/>
              </a:lnSpc>
            </a:pPr>
            <a:r>
              <a:rPr lang="en-US" dirty="0">
                <a:solidFill>
                  <a:schemeClr val="tx1"/>
                </a:solidFill>
                <a:latin typeface="Times New Roman" panose="02020603050405020304" pitchFamily="18" charset="0"/>
                <a:cs typeface="Times New Roman" panose="02020603050405020304" pitchFamily="18" charset="0"/>
              </a:rPr>
              <a:t>Hydration</a:t>
            </a:r>
          </a:p>
          <a:p>
            <a:pPr lvl="0">
              <a:lnSpc>
                <a:spcPct val="170000"/>
              </a:lnSpc>
            </a:pPr>
            <a:r>
              <a:rPr lang="en-US" dirty="0">
                <a:solidFill>
                  <a:schemeClr val="tx1"/>
                </a:solidFill>
                <a:latin typeface="Times New Roman" panose="02020603050405020304" pitchFamily="18" charset="0"/>
                <a:cs typeface="Times New Roman" panose="02020603050405020304" pitchFamily="18" charset="0"/>
              </a:rPr>
              <a:t>Getting plenty of rest.</a:t>
            </a:r>
          </a:p>
          <a:p>
            <a:pPr lvl="0">
              <a:lnSpc>
                <a:spcPct val="170000"/>
              </a:lnSpc>
            </a:pPr>
            <a:r>
              <a:rPr lang="en-US" dirty="0">
                <a:solidFill>
                  <a:schemeClr val="tx1"/>
                </a:solidFill>
                <a:latin typeface="Times New Roman" panose="02020603050405020304" pitchFamily="18" charset="0"/>
                <a:cs typeface="Times New Roman" panose="02020603050405020304" pitchFamily="18" charset="0"/>
              </a:rPr>
              <a:t>Generally, continue breastfeeding the baby, making sure that he or she is correctly attached to the breast.</a:t>
            </a:r>
          </a:p>
          <a:p>
            <a:pPr lvl="0">
              <a:lnSpc>
                <a:spcPct val="170000"/>
              </a:lnSpc>
            </a:pPr>
            <a:r>
              <a:rPr lang="en-US" dirty="0">
                <a:solidFill>
                  <a:schemeClr val="tx1"/>
                </a:solidFill>
                <a:latin typeface="Times New Roman" panose="02020603050405020304" pitchFamily="18" charset="0"/>
                <a:cs typeface="Times New Roman" panose="02020603050405020304" pitchFamily="18" charset="0"/>
              </a:rPr>
              <a:t>Taking counter pain relievers such as ibuprofen to help reduce fever or pain. If needed antibiotics</a:t>
            </a:r>
          </a:p>
          <a:p>
            <a:pPr marL="0" indent="0">
              <a:buNone/>
            </a:pPr>
            <a:endParaRPr lang="el-GR" dirty="0"/>
          </a:p>
        </p:txBody>
      </p:sp>
    </p:spTree>
    <p:extLst>
      <p:ext uri="{BB962C8B-B14F-4D97-AF65-F5344CB8AC3E}">
        <p14:creationId xmlns:p14="http://schemas.microsoft.com/office/powerpoint/2010/main" val="72479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E86361-F44A-C542-F795-6FAB321E1013}"/>
              </a:ext>
            </a:extLst>
          </p:cNvPr>
          <p:cNvSpPr>
            <a:spLocks noGrp="1"/>
          </p:cNvSpPr>
          <p:nvPr>
            <p:ph type="title"/>
          </p:nvPr>
        </p:nvSpPr>
        <p:spPr>
          <a:xfrm>
            <a:off x="808892" y="93784"/>
            <a:ext cx="11383108" cy="1230923"/>
          </a:xfrm>
        </p:spPr>
        <p:txBody>
          <a:bodyPr/>
          <a:lstStyle/>
          <a:p>
            <a:pPr algn="ctr"/>
            <a:r>
              <a:rPr lang="en-US" b="1" dirty="0">
                <a:solidFill>
                  <a:schemeClr val="accent6">
                    <a:lumMod val="75000"/>
                  </a:schemeClr>
                </a:solidFill>
              </a:rPr>
              <a:t>Breast Cancer</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985D934D-7616-BC2E-1E94-E59BF4C45EC0}"/>
              </a:ext>
            </a:extLst>
          </p:cNvPr>
          <p:cNvSpPr>
            <a:spLocks noGrp="1"/>
          </p:cNvSpPr>
          <p:nvPr>
            <p:ph idx="1"/>
          </p:nvPr>
        </p:nvSpPr>
        <p:spPr>
          <a:xfrm>
            <a:off x="902677" y="1504709"/>
            <a:ext cx="11078308" cy="5118829"/>
          </a:xfrm>
        </p:spPr>
        <p:txBody>
          <a:bodyPr/>
          <a:lstStyle/>
          <a:p>
            <a:pPr>
              <a:lnSpc>
                <a:spcPct val="160000"/>
              </a:lnSpc>
            </a:pPr>
            <a:r>
              <a:rPr lang="en-US" dirty="0">
                <a:latin typeface="Times New Roman" panose="02020603050405020304" pitchFamily="18" charset="0"/>
                <a:cs typeface="Times New Roman" panose="02020603050405020304" pitchFamily="18" charset="0"/>
              </a:rPr>
              <a:t>Breast cancer is the most common invasive cancer in women and the second leading cause of cancer death in women after lung cancer.</a:t>
            </a:r>
          </a:p>
          <a:p>
            <a:pPr>
              <a:lnSpc>
                <a:spcPct val="160000"/>
              </a:lnSpc>
            </a:pPr>
            <a:r>
              <a:rPr lang="en-US" dirty="0">
                <a:latin typeface="Times New Roman" panose="02020603050405020304" pitchFamily="18" charset="0"/>
                <a:cs typeface="Times New Roman" panose="02020603050405020304" pitchFamily="18" charset="0"/>
              </a:rPr>
              <a:t>Advances in screening and treatment for breast cancer have improved survival rates dramatically since 1989. According to the American Cancer Society (ACS), there are more than 3.1 million breast cancer survivors in the United States. The chance of any woman dying from breast cancer is around 1 in 38 (2.6%).</a:t>
            </a:r>
          </a:p>
          <a:p>
            <a:pPr>
              <a:lnSpc>
                <a:spcPct val="160000"/>
              </a:lnSpc>
            </a:pPr>
            <a:r>
              <a:rPr lang="en-US" dirty="0">
                <a:latin typeface="Times New Roman" panose="02020603050405020304" pitchFamily="18" charset="0"/>
                <a:cs typeface="Times New Roman" panose="02020603050405020304" pitchFamily="18" charset="0"/>
              </a:rPr>
              <a:t>Cancers developing from the </a:t>
            </a:r>
            <a:r>
              <a:rPr lang="en-US" dirty="0">
                <a:solidFill>
                  <a:schemeClr val="accent6">
                    <a:lumMod val="75000"/>
                  </a:schemeClr>
                </a:solidFill>
                <a:latin typeface="Times New Roman" panose="02020603050405020304" pitchFamily="18" charset="0"/>
                <a:cs typeface="Times New Roman" panose="02020603050405020304" pitchFamily="18" charset="0"/>
              </a:rPr>
              <a:t>ducts are ductal carcinomas.</a:t>
            </a:r>
          </a:p>
          <a:p>
            <a:pPr>
              <a:lnSpc>
                <a:spcPct val="160000"/>
              </a:lnSpc>
            </a:pPr>
            <a:r>
              <a:rPr lang="en-US" dirty="0">
                <a:latin typeface="Times New Roman" panose="02020603050405020304" pitchFamily="18" charset="0"/>
                <a:cs typeface="Times New Roman" panose="02020603050405020304" pitchFamily="18" charset="0"/>
              </a:rPr>
              <a:t>Cancers developing from the </a:t>
            </a:r>
            <a:r>
              <a:rPr lang="en-US" dirty="0">
                <a:solidFill>
                  <a:schemeClr val="accent6">
                    <a:lumMod val="75000"/>
                  </a:schemeClr>
                </a:solidFill>
                <a:latin typeface="Times New Roman" panose="02020603050405020304" pitchFamily="18" charset="0"/>
                <a:cs typeface="Times New Roman" panose="02020603050405020304" pitchFamily="18" charset="0"/>
              </a:rPr>
              <a:t>lobules are lobular carcinomas</a:t>
            </a:r>
          </a:p>
          <a:p>
            <a:pPr marL="0" indent="0">
              <a:buNone/>
            </a:pPr>
            <a:endParaRPr lang="el-GR" dirty="0"/>
          </a:p>
        </p:txBody>
      </p:sp>
    </p:spTree>
    <p:extLst>
      <p:ext uri="{BB962C8B-B14F-4D97-AF65-F5344CB8AC3E}">
        <p14:creationId xmlns:p14="http://schemas.microsoft.com/office/powerpoint/2010/main" val="276489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B93C97-928B-D502-6872-F8B74687ED8F}"/>
              </a:ext>
            </a:extLst>
          </p:cNvPr>
          <p:cNvSpPr>
            <a:spLocks noGrp="1"/>
          </p:cNvSpPr>
          <p:nvPr>
            <p:ph type="title"/>
          </p:nvPr>
        </p:nvSpPr>
        <p:spPr>
          <a:xfrm>
            <a:off x="1371600" y="93786"/>
            <a:ext cx="9601200" cy="832338"/>
          </a:xfrm>
        </p:spPr>
        <p:txBody>
          <a:bodyPr>
            <a:normAutofit/>
          </a:bodyPr>
          <a:lstStyle/>
          <a:p>
            <a:r>
              <a:rPr lang="en-US" b="1" dirty="0">
                <a:solidFill>
                  <a:schemeClr val="accent6">
                    <a:lumMod val="75000"/>
                  </a:schemeClr>
                </a:solidFill>
              </a:rPr>
              <a:t>Symptoms </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AB471D4C-C107-0A75-646F-F7BFCCADFD3A}"/>
              </a:ext>
            </a:extLst>
          </p:cNvPr>
          <p:cNvSpPr>
            <a:spLocks noGrp="1"/>
          </p:cNvSpPr>
          <p:nvPr>
            <p:ph idx="1"/>
          </p:nvPr>
        </p:nvSpPr>
        <p:spPr>
          <a:xfrm>
            <a:off x="638977" y="1333041"/>
            <a:ext cx="7473391" cy="5524958"/>
          </a:xfrm>
        </p:spPr>
        <p:txBody>
          <a:bodyPr>
            <a:normAutofit/>
          </a:bodyPr>
          <a:lstStyle/>
          <a:p>
            <a:pPr algn="just">
              <a:lnSpc>
                <a:spcPct val="110000"/>
              </a:lnSpc>
            </a:pPr>
            <a:r>
              <a:rPr lang="en-US" dirty="0"/>
              <a:t>The first symptoms of breast cancer usually appear as an area of thickened tissue in the breast or a lump (differentiation with fibrocystic breast disease) in the breast or an armpit.</a:t>
            </a:r>
          </a:p>
          <a:p>
            <a:pPr lvl="0" algn="just">
              <a:lnSpc>
                <a:spcPct val="110000"/>
              </a:lnSpc>
            </a:pPr>
            <a:r>
              <a:rPr lang="en-US" dirty="0">
                <a:latin typeface="Times New Roman" panose="02020603050405020304" pitchFamily="18" charset="0"/>
                <a:cs typeface="Times New Roman" panose="02020603050405020304" pitchFamily="18" charset="0"/>
              </a:rPr>
              <a:t>pain in the armpits or breast that does not change with the monthly cycle</a:t>
            </a:r>
          </a:p>
          <a:p>
            <a:pPr lvl="0" algn="just">
              <a:lnSpc>
                <a:spcPct val="110000"/>
              </a:lnSpc>
            </a:pPr>
            <a:r>
              <a:rPr lang="en-US" dirty="0">
                <a:latin typeface="Times New Roman" panose="02020603050405020304" pitchFamily="18" charset="0"/>
                <a:cs typeface="Times New Roman" panose="02020603050405020304" pitchFamily="18" charset="0"/>
              </a:rPr>
              <a:t>pitting or redness on the skin of the breast, similar to the surface of an orange</a:t>
            </a:r>
          </a:p>
          <a:p>
            <a:pPr lvl="0" algn="just">
              <a:lnSpc>
                <a:spcPct val="110000"/>
              </a:lnSpc>
            </a:pPr>
            <a:r>
              <a:rPr lang="en-US" dirty="0">
                <a:latin typeface="Times New Roman" panose="02020603050405020304" pitchFamily="18" charset="0"/>
                <a:cs typeface="Times New Roman" panose="02020603050405020304" pitchFamily="18" charset="0"/>
              </a:rPr>
              <a:t>a rash around or on one of the nipples</a:t>
            </a:r>
          </a:p>
          <a:p>
            <a:pPr lvl="0" algn="just">
              <a:lnSpc>
                <a:spcPct val="110000"/>
              </a:lnSpc>
            </a:pPr>
            <a:r>
              <a:rPr lang="en-US" dirty="0">
                <a:latin typeface="Times New Roman" panose="02020603050405020304" pitchFamily="18" charset="0"/>
                <a:cs typeface="Times New Roman" panose="02020603050405020304" pitchFamily="18" charset="0"/>
              </a:rPr>
              <a:t>discharge from a nipple, possibly containing blood</a:t>
            </a:r>
          </a:p>
          <a:p>
            <a:pPr lvl="0" algn="just">
              <a:lnSpc>
                <a:spcPct val="110000"/>
              </a:lnSpc>
            </a:pPr>
            <a:r>
              <a:rPr lang="en-US" dirty="0">
                <a:latin typeface="Times New Roman" panose="02020603050405020304" pitchFamily="18" charset="0"/>
                <a:cs typeface="Times New Roman" panose="02020603050405020304" pitchFamily="18" charset="0"/>
              </a:rPr>
              <a:t>a sunken or inverted nipple</a:t>
            </a:r>
          </a:p>
          <a:p>
            <a:pPr lvl="0" algn="just">
              <a:lnSpc>
                <a:spcPct val="110000"/>
              </a:lnSpc>
            </a:pPr>
            <a:r>
              <a:rPr lang="en-US" dirty="0"/>
              <a:t>a change in the size or shape of the breast</a:t>
            </a:r>
          </a:p>
          <a:p>
            <a:pPr lvl="0" algn="just">
              <a:lnSpc>
                <a:spcPct val="110000"/>
              </a:lnSpc>
            </a:pPr>
            <a:r>
              <a:rPr lang="en-US" dirty="0"/>
              <a:t>flaking, or scaling of the skin on the breast or nipple</a:t>
            </a:r>
          </a:p>
          <a:p>
            <a:endParaRPr lang="en-US" dirty="0"/>
          </a:p>
          <a:p>
            <a:endParaRPr lang="el-GR" dirty="0"/>
          </a:p>
        </p:txBody>
      </p:sp>
      <p:pic>
        <p:nvPicPr>
          <p:cNvPr id="6146" name="Picture 2" descr="Inflammatory Breast Cancer Symptoms and Treatment">
            <a:extLst>
              <a:ext uri="{FF2B5EF4-FFF2-40B4-BE49-F238E27FC236}">
                <a16:creationId xmlns:a16="http://schemas.microsoft.com/office/drawing/2014/main" id="{30465DAE-277B-A33E-AA7B-3964B6FA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823" y="4557310"/>
            <a:ext cx="2716823" cy="19225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Signs and Symptoms of Breast Cancer">
            <a:extLst>
              <a:ext uri="{FF2B5EF4-FFF2-40B4-BE49-F238E27FC236}">
                <a16:creationId xmlns:a16="http://schemas.microsoft.com/office/drawing/2014/main" id="{15E36DAE-3F56-8665-FEA1-394B2283C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338" y="111369"/>
            <a:ext cx="3991708" cy="413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473393-7074-084E-CA16-FF5776BC4CB9}"/>
              </a:ext>
            </a:extLst>
          </p:cNvPr>
          <p:cNvSpPr>
            <a:spLocks noGrp="1"/>
          </p:cNvSpPr>
          <p:nvPr>
            <p:ph type="title"/>
          </p:nvPr>
        </p:nvSpPr>
        <p:spPr>
          <a:xfrm>
            <a:off x="1371600" y="212942"/>
            <a:ext cx="10665912" cy="1177447"/>
          </a:xfrm>
        </p:spPr>
        <p:txBody>
          <a:bodyPr/>
          <a:lstStyle/>
          <a:p>
            <a:pPr algn="ctr"/>
            <a:r>
              <a:rPr lang="en-US" altLang="el-GR" b="1" dirty="0">
                <a:solidFill>
                  <a:schemeClr val="accent6">
                    <a:lumMod val="75000"/>
                  </a:schemeClr>
                </a:solidFill>
              </a:rPr>
              <a:t>Breast Anatomy</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E4D39704-E46D-1EF3-FE4A-7ABBEC0D852F}"/>
              </a:ext>
            </a:extLst>
          </p:cNvPr>
          <p:cNvSpPr>
            <a:spLocks noGrp="1"/>
          </p:cNvSpPr>
          <p:nvPr>
            <p:ph idx="1"/>
          </p:nvPr>
        </p:nvSpPr>
        <p:spPr>
          <a:xfrm>
            <a:off x="867508" y="1031631"/>
            <a:ext cx="5416061" cy="5613427"/>
          </a:xfrm>
        </p:spPr>
        <p:txBody>
          <a:bodyPr>
            <a:normAutofit/>
          </a:bodyPr>
          <a:lstStyle/>
          <a:p>
            <a:pPr marL="0" indent="0">
              <a:buNone/>
            </a:pPr>
            <a:endParaRPr lang="en-US" altLang="el-GR" dirty="0"/>
          </a:p>
          <a:p>
            <a:pPr lvl="1"/>
            <a:endParaRPr lang="en-US" altLang="el-GR" dirty="0"/>
          </a:p>
          <a:p>
            <a:pPr algn="just"/>
            <a:r>
              <a:rPr lang="de-CH" sz="2400" b="1" dirty="0" err="1"/>
              <a:t>Female</a:t>
            </a:r>
            <a:r>
              <a:rPr lang="de-CH" sz="2400" b="1" dirty="0"/>
              <a:t> </a:t>
            </a:r>
            <a:r>
              <a:rPr lang="de-CH" sz="2400" b="1" dirty="0" err="1"/>
              <a:t>breast</a:t>
            </a:r>
            <a:r>
              <a:rPr lang="de-CH" sz="2400" b="1" dirty="0"/>
              <a:t> </a:t>
            </a:r>
            <a:r>
              <a:rPr lang="de-CH" sz="2400" b="1" dirty="0" err="1"/>
              <a:t>structure</a:t>
            </a:r>
            <a:r>
              <a:rPr lang="de-CH" sz="2400" b="1" dirty="0"/>
              <a:t>:</a:t>
            </a:r>
          </a:p>
          <a:p>
            <a:pPr marL="0" indent="0" algn="just">
              <a:buNone/>
            </a:pPr>
            <a:endParaRPr lang="de-CH" sz="2400" b="1" dirty="0"/>
          </a:p>
          <a:p>
            <a:pPr algn="just">
              <a:buFont typeface="Wingdings" pitchFamily="2" charset="2"/>
              <a:buChar char="ü"/>
            </a:pPr>
            <a:r>
              <a:rPr lang="de-CH" sz="2400" dirty="0"/>
              <a:t>Base </a:t>
            </a:r>
            <a:r>
              <a:rPr lang="de-CH" sz="2400" dirty="0" err="1"/>
              <a:t>of</a:t>
            </a:r>
            <a:r>
              <a:rPr lang="de-CH" sz="2400" dirty="0"/>
              <a:t> </a:t>
            </a:r>
            <a:r>
              <a:rPr lang="de-CH" sz="2400" dirty="0" err="1"/>
              <a:t>chest</a:t>
            </a:r>
            <a:r>
              <a:rPr lang="de-CH" sz="2400" dirty="0"/>
              <a:t>: </a:t>
            </a:r>
            <a:r>
              <a:rPr lang="de-CH" sz="2400" dirty="0" err="1"/>
              <a:t>Midline</a:t>
            </a:r>
            <a:r>
              <a:rPr lang="de-CH" sz="2400" dirty="0"/>
              <a:t> </a:t>
            </a:r>
            <a:r>
              <a:rPr lang="de-CH" sz="2400" dirty="0" err="1"/>
              <a:t>of</a:t>
            </a:r>
            <a:r>
              <a:rPr lang="de-CH" sz="2400" dirty="0"/>
              <a:t> </a:t>
            </a:r>
            <a:r>
              <a:rPr lang="de-CH" sz="2400" dirty="0" err="1"/>
              <a:t>chest</a:t>
            </a:r>
            <a:r>
              <a:rPr lang="de-CH" sz="2400" dirty="0"/>
              <a:t> -- </a:t>
            </a:r>
            <a:r>
              <a:rPr lang="de-CH" sz="2400" dirty="0" err="1"/>
              <a:t>midaxillary</a:t>
            </a:r>
            <a:r>
              <a:rPr lang="de-CH" sz="2400" dirty="0"/>
              <a:t> </a:t>
            </a:r>
            <a:r>
              <a:rPr lang="de-CH" sz="2400" dirty="0" err="1"/>
              <a:t>line</a:t>
            </a:r>
            <a:endParaRPr lang="de-CH" sz="2400" dirty="0"/>
          </a:p>
          <a:p>
            <a:pPr algn="just">
              <a:buFont typeface="Wingdings" pitchFamily="2" charset="2"/>
              <a:buChar char="ü"/>
            </a:pPr>
            <a:r>
              <a:rPr lang="de-CH" sz="2400" dirty="0"/>
              <a:t>2nd-6th </a:t>
            </a:r>
            <a:r>
              <a:rPr lang="de-CH" sz="2400" dirty="0" err="1"/>
              <a:t>ribs</a:t>
            </a:r>
            <a:endParaRPr lang="de-CH" sz="2400" dirty="0"/>
          </a:p>
          <a:p>
            <a:pPr algn="just">
              <a:buFont typeface="Wingdings" pitchFamily="2" charset="2"/>
              <a:buChar char="ü"/>
            </a:pPr>
            <a:r>
              <a:rPr lang="de-CH" sz="2400" dirty="0" err="1"/>
              <a:t>Nipple</a:t>
            </a:r>
            <a:r>
              <a:rPr lang="de-CH" sz="2400" dirty="0"/>
              <a:t> – 4ICS</a:t>
            </a:r>
          </a:p>
          <a:p>
            <a:pPr algn="just">
              <a:buFont typeface="Wingdings" pitchFamily="2" charset="2"/>
              <a:buChar char="ü"/>
            </a:pPr>
            <a:r>
              <a:rPr lang="de-CH" sz="2400" dirty="0" err="1"/>
              <a:t>Overlies</a:t>
            </a:r>
            <a:r>
              <a:rPr lang="de-CH" sz="2400" dirty="0"/>
              <a:t> </a:t>
            </a:r>
            <a:r>
              <a:rPr lang="de-CH" sz="2400" dirty="0" err="1"/>
              <a:t>the</a:t>
            </a:r>
            <a:r>
              <a:rPr lang="de-CH" sz="2400" dirty="0"/>
              <a:t> pectoralis </a:t>
            </a:r>
            <a:r>
              <a:rPr lang="de-CH" sz="2400" dirty="0" err="1"/>
              <a:t>major</a:t>
            </a:r>
            <a:r>
              <a:rPr lang="de-CH" sz="2400" dirty="0"/>
              <a:t> </a:t>
            </a:r>
            <a:r>
              <a:rPr lang="de-CH" sz="2400" dirty="0" err="1"/>
              <a:t>muscle</a:t>
            </a:r>
            <a:r>
              <a:rPr lang="de-CH" sz="2400" dirty="0"/>
              <a:t> and </a:t>
            </a:r>
            <a:r>
              <a:rPr lang="de-CH" sz="2400" dirty="0" err="1"/>
              <a:t>part</a:t>
            </a:r>
            <a:r>
              <a:rPr lang="de-CH" sz="2400" dirty="0"/>
              <a:t> </a:t>
            </a:r>
            <a:r>
              <a:rPr lang="de-CH" sz="2400" dirty="0" err="1"/>
              <a:t>of</a:t>
            </a:r>
            <a:r>
              <a:rPr lang="de-CH" sz="2400" dirty="0"/>
              <a:t> </a:t>
            </a:r>
            <a:r>
              <a:rPr lang="de-CH" sz="2400" dirty="0" err="1"/>
              <a:t>the</a:t>
            </a:r>
            <a:r>
              <a:rPr lang="de-CH" sz="2400" dirty="0"/>
              <a:t> serratus anterior </a:t>
            </a:r>
            <a:r>
              <a:rPr lang="de-CH" sz="2400" dirty="0" err="1"/>
              <a:t>muscle</a:t>
            </a:r>
            <a:r>
              <a:rPr lang="de-CH" sz="2400" dirty="0"/>
              <a:t>, </a:t>
            </a:r>
            <a:r>
              <a:rPr lang="de-CH" sz="2400" dirty="0" err="1"/>
              <a:t>the</a:t>
            </a:r>
            <a:r>
              <a:rPr lang="de-CH" sz="2400" dirty="0"/>
              <a:t> rectus </a:t>
            </a:r>
            <a:r>
              <a:rPr lang="de-CH" sz="2400" dirty="0" err="1"/>
              <a:t>sheath</a:t>
            </a:r>
            <a:r>
              <a:rPr lang="de-CH" sz="2400" dirty="0"/>
              <a:t> and </a:t>
            </a:r>
            <a:r>
              <a:rPr lang="de-CH" sz="2400" dirty="0" err="1"/>
              <a:t>the</a:t>
            </a:r>
            <a:r>
              <a:rPr lang="de-CH" sz="2400" dirty="0"/>
              <a:t> external </a:t>
            </a:r>
            <a:r>
              <a:rPr lang="de-CH" sz="2400" dirty="0" err="1"/>
              <a:t>obligue</a:t>
            </a:r>
            <a:r>
              <a:rPr lang="de-CH" sz="2400" dirty="0"/>
              <a:t> </a:t>
            </a:r>
            <a:r>
              <a:rPr lang="de-CH" sz="2400" dirty="0" err="1"/>
              <a:t>muscles</a:t>
            </a:r>
            <a:r>
              <a:rPr lang="de-CH" sz="2400" dirty="0"/>
              <a:t>.</a:t>
            </a:r>
            <a:endParaRPr lang="el-GR" sz="2400" dirty="0"/>
          </a:p>
        </p:txBody>
      </p:sp>
      <p:pic>
        <p:nvPicPr>
          <p:cNvPr id="15362" name="Picture 2" descr="Areolar glands (Glandulae areolares); Image: Samantha Zimmerman">
            <a:extLst>
              <a:ext uri="{FF2B5EF4-FFF2-40B4-BE49-F238E27FC236}">
                <a16:creationId xmlns:a16="http://schemas.microsoft.com/office/drawing/2014/main" id="{D233F4B8-674F-A6C7-39A1-FEF2ABCA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556" y="1523999"/>
            <a:ext cx="5332956" cy="500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380601-06B9-0C2D-3E4E-546206E7A170}"/>
              </a:ext>
            </a:extLst>
          </p:cNvPr>
          <p:cNvSpPr>
            <a:spLocks noGrp="1"/>
          </p:cNvSpPr>
          <p:nvPr>
            <p:ph type="title"/>
          </p:nvPr>
        </p:nvSpPr>
        <p:spPr>
          <a:xfrm>
            <a:off x="1021750" y="4531058"/>
            <a:ext cx="4913384" cy="1683474"/>
          </a:xfrm>
        </p:spPr>
        <p:txBody>
          <a:bodyPr>
            <a:normAutofit/>
          </a:bodyPr>
          <a:lstStyle/>
          <a:p>
            <a:r>
              <a:rPr lang="en-US" dirty="0">
                <a:solidFill>
                  <a:schemeClr val="accent6">
                    <a:lumMod val="75000"/>
                  </a:schemeClr>
                </a:solidFill>
              </a:rPr>
              <a:t>Stages</a:t>
            </a:r>
            <a:r>
              <a:rPr lang="en-US" dirty="0"/>
              <a:t> </a:t>
            </a:r>
            <a:endParaRPr lang="el-GR" dirty="0"/>
          </a:p>
        </p:txBody>
      </p:sp>
      <p:sp>
        <p:nvSpPr>
          <p:cNvPr id="6163" name="Freeform: Shape 6162">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l-GR"/>
          </a:p>
        </p:txBody>
      </p:sp>
      <p:sp>
        <p:nvSpPr>
          <p:cNvPr id="6165" name="Freeform: Shape 6164">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l-GR"/>
          </a:p>
        </p:txBody>
      </p:sp>
      <p:pic>
        <p:nvPicPr>
          <p:cNvPr id="5122" name="Picture 2" descr="Breast Cancer Stages: Understanding the Four Progressions">
            <a:extLst>
              <a:ext uri="{FF2B5EF4-FFF2-40B4-BE49-F238E27FC236}">
                <a16:creationId xmlns:a16="http://schemas.microsoft.com/office/drawing/2014/main" id="{64981BEF-25EE-34E1-1A5D-FF5ACDFB6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16" y="1133366"/>
            <a:ext cx="2836986" cy="23269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Radiology Assistant : Staging and Treatment of Breast Cancer">
            <a:extLst>
              <a:ext uri="{FF2B5EF4-FFF2-40B4-BE49-F238E27FC236}">
                <a16:creationId xmlns:a16="http://schemas.microsoft.com/office/drawing/2014/main" id="{C3FE4468-D9B8-D70A-A981-E56D91052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817" y="62616"/>
            <a:ext cx="7076304" cy="588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0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AF88B6-60FB-D541-CB91-DB55936FF5D3}"/>
              </a:ext>
            </a:extLst>
          </p:cNvPr>
          <p:cNvSpPr>
            <a:spLocks noGrp="1"/>
          </p:cNvSpPr>
          <p:nvPr>
            <p:ph type="title"/>
          </p:nvPr>
        </p:nvSpPr>
        <p:spPr>
          <a:xfrm>
            <a:off x="1371600" y="234462"/>
            <a:ext cx="9601200" cy="1937238"/>
          </a:xfrm>
        </p:spPr>
        <p:txBody>
          <a:bodyPr/>
          <a:lstStyle/>
          <a:p>
            <a:pPr algn="ctr"/>
            <a:r>
              <a:rPr lang="en-US" b="1" dirty="0">
                <a:solidFill>
                  <a:schemeClr val="accent6">
                    <a:lumMod val="75000"/>
                  </a:schemeClr>
                </a:solidFill>
              </a:rPr>
              <a:t>Risk factors for breast cancer</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D04A183A-CC0A-9C3E-E4D2-52E02E80104C}"/>
              </a:ext>
            </a:extLst>
          </p:cNvPr>
          <p:cNvSpPr>
            <a:spLocks noGrp="1"/>
          </p:cNvSpPr>
          <p:nvPr>
            <p:ph idx="1"/>
          </p:nvPr>
        </p:nvSpPr>
        <p:spPr>
          <a:xfrm>
            <a:off x="890953" y="1629508"/>
            <a:ext cx="11031415" cy="4994030"/>
          </a:xfrm>
        </p:spPr>
        <p:txBody>
          <a:bodyPr>
            <a:normAutofit/>
          </a:bodyPr>
          <a:lstStyle/>
          <a:p>
            <a:pPr lvl="0" algn="just"/>
            <a:r>
              <a:rPr lang="en-US" b="1" i="1" u="sng" dirty="0">
                <a:solidFill>
                  <a:schemeClr val="accent6">
                    <a:lumMod val="75000"/>
                  </a:schemeClr>
                </a:solidFill>
              </a:rPr>
              <a:t>Age:</a:t>
            </a:r>
            <a:r>
              <a:rPr lang="en-US" dirty="0">
                <a:solidFill>
                  <a:schemeClr val="accent6">
                    <a:lumMod val="75000"/>
                  </a:schemeClr>
                </a:solidFill>
              </a:rPr>
              <a:t> </a:t>
            </a:r>
            <a:r>
              <a:rPr lang="en-US" dirty="0"/>
              <a:t>The chances of breast cancer increase as one gets older.</a:t>
            </a:r>
          </a:p>
          <a:p>
            <a:pPr lvl="0" algn="just"/>
            <a:r>
              <a:rPr lang="en-US" b="1" i="1" u="sng" dirty="0">
                <a:solidFill>
                  <a:schemeClr val="accent6">
                    <a:lumMod val="75000"/>
                  </a:schemeClr>
                </a:solidFill>
              </a:rPr>
              <a:t>Family history: </a:t>
            </a:r>
            <a:r>
              <a:rPr lang="en-US" dirty="0"/>
              <a:t>The risk of breast cancer is higher among women who have relatives with the disease. Having a close relative with the disease (sister, mother, daughter) doubles a woman's risk.</a:t>
            </a:r>
          </a:p>
          <a:p>
            <a:pPr lvl="0" algn="just"/>
            <a:r>
              <a:rPr lang="en-US" b="1" i="1" dirty="0">
                <a:solidFill>
                  <a:schemeClr val="accent6">
                    <a:lumMod val="75000"/>
                  </a:schemeClr>
                </a:solidFill>
              </a:rPr>
              <a:t>Personal history: </a:t>
            </a:r>
            <a:r>
              <a:rPr lang="en-US" dirty="0"/>
              <a:t>Having a breast cancer diagnosis in one breast increases the risk of cancer in the other breast </a:t>
            </a:r>
          </a:p>
          <a:p>
            <a:pPr lvl="0" algn="just"/>
            <a:r>
              <a:rPr lang="en-US" dirty="0"/>
              <a:t>Women diagnosed with </a:t>
            </a:r>
            <a:r>
              <a:rPr lang="en-US" b="1" i="1" u="sng" dirty="0">
                <a:solidFill>
                  <a:schemeClr val="accent6">
                    <a:lumMod val="75000"/>
                  </a:schemeClr>
                </a:solidFill>
              </a:rPr>
              <a:t>certain benign (non-cancerous) breast conditions </a:t>
            </a:r>
            <a:r>
              <a:rPr lang="en-US" dirty="0"/>
              <a:t>have an increased risk of breast cancer. </a:t>
            </a:r>
          </a:p>
          <a:p>
            <a:pPr lvl="0" algn="just"/>
            <a:r>
              <a:rPr lang="en-US" b="1" i="1" u="sng" dirty="0">
                <a:solidFill>
                  <a:schemeClr val="accent6">
                    <a:lumMod val="75000"/>
                  </a:schemeClr>
                </a:solidFill>
              </a:rPr>
              <a:t>Menstruation: </a:t>
            </a:r>
            <a:r>
              <a:rPr lang="en-US" dirty="0"/>
              <a:t>Women who started their menstrual cycle at a younger age (before 12) or went through menopause later (after 55) have a slightly increased risk.</a:t>
            </a:r>
          </a:p>
          <a:p>
            <a:pPr lvl="0" algn="just"/>
            <a:r>
              <a:rPr lang="en-US" b="1" i="1" u="sng" dirty="0">
                <a:solidFill>
                  <a:schemeClr val="accent6">
                    <a:lumMod val="75000"/>
                  </a:schemeClr>
                </a:solidFill>
              </a:rPr>
              <a:t>Breast tissue</a:t>
            </a:r>
            <a:r>
              <a:rPr lang="en-US" dirty="0"/>
              <a:t>: Women with dense breast tissue (as documented by mammogram) have a higher risk of breast cancer.</a:t>
            </a:r>
          </a:p>
          <a:p>
            <a:pPr lvl="0"/>
            <a:endParaRPr lang="en-US" dirty="0"/>
          </a:p>
          <a:p>
            <a:pPr marL="0" indent="0">
              <a:buNone/>
            </a:pPr>
            <a:endParaRPr lang="el-GR" dirty="0"/>
          </a:p>
        </p:txBody>
      </p:sp>
    </p:spTree>
    <p:extLst>
      <p:ext uri="{BB962C8B-B14F-4D97-AF65-F5344CB8AC3E}">
        <p14:creationId xmlns:p14="http://schemas.microsoft.com/office/powerpoint/2010/main" val="295294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EF4AF6-715A-E0DB-A957-87FBF853472C}"/>
              </a:ext>
            </a:extLst>
          </p:cNvPr>
          <p:cNvSpPr>
            <a:spLocks noGrp="1"/>
          </p:cNvSpPr>
          <p:nvPr>
            <p:ph type="title"/>
          </p:nvPr>
        </p:nvSpPr>
        <p:spPr>
          <a:xfrm>
            <a:off x="1055077" y="93785"/>
            <a:ext cx="10925907" cy="1125415"/>
          </a:xfrm>
        </p:spPr>
        <p:txBody>
          <a:bodyPr/>
          <a:lstStyle/>
          <a:p>
            <a:pPr algn="ctr"/>
            <a:r>
              <a:rPr lang="en-US" b="1" dirty="0">
                <a:solidFill>
                  <a:schemeClr val="accent6">
                    <a:lumMod val="75000"/>
                  </a:schemeClr>
                </a:solidFill>
              </a:rPr>
              <a:t>Risk factors for breast cancer</a:t>
            </a:r>
            <a:endParaRPr lang="el-GR" dirty="0"/>
          </a:p>
        </p:txBody>
      </p:sp>
      <p:sp>
        <p:nvSpPr>
          <p:cNvPr id="3" name="Θέση περιεχομένου 2">
            <a:extLst>
              <a:ext uri="{FF2B5EF4-FFF2-40B4-BE49-F238E27FC236}">
                <a16:creationId xmlns:a16="http://schemas.microsoft.com/office/drawing/2014/main" id="{3DC9BF69-DBAA-1627-1A20-9C37A0F5F764}"/>
              </a:ext>
            </a:extLst>
          </p:cNvPr>
          <p:cNvSpPr>
            <a:spLocks noGrp="1"/>
          </p:cNvSpPr>
          <p:nvPr>
            <p:ph idx="1"/>
          </p:nvPr>
        </p:nvSpPr>
        <p:spPr>
          <a:xfrm>
            <a:off x="961292" y="1219200"/>
            <a:ext cx="10925906" cy="5638799"/>
          </a:xfrm>
        </p:spPr>
        <p:txBody>
          <a:bodyPr>
            <a:normAutofit fontScale="92500" lnSpcReduction="20000"/>
          </a:bodyPr>
          <a:lstStyle/>
          <a:p>
            <a:pPr lvl="0"/>
            <a:r>
              <a:rPr lang="en-US" b="1" i="1" u="sng" dirty="0">
                <a:solidFill>
                  <a:schemeClr val="accent6">
                    <a:lumMod val="75000"/>
                  </a:schemeClr>
                </a:solidFill>
              </a:rPr>
              <a:t>Race: </a:t>
            </a:r>
            <a:r>
              <a:rPr lang="en-US" dirty="0"/>
              <a:t>White women have a higher risk of developing breast cancer</a:t>
            </a:r>
          </a:p>
          <a:p>
            <a:pPr lvl="0"/>
            <a:endParaRPr lang="en-US" dirty="0"/>
          </a:p>
          <a:p>
            <a:pPr lvl="0"/>
            <a:r>
              <a:rPr lang="en-US" dirty="0"/>
              <a:t>Exposure to </a:t>
            </a:r>
            <a:r>
              <a:rPr lang="en-US" b="1" i="1" u="sng" dirty="0">
                <a:solidFill>
                  <a:schemeClr val="accent6">
                    <a:lumMod val="75000"/>
                  </a:schemeClr>
                </a:solidFill>
              </a:rPr>
              <a:t>previous chest radiation </a:t>
            </a:r>
          </a:p>
          <a:p>
            <a:pPr lvl="0"/>
            <a:endParaRPr lang="en-US" b="1" i="1" u="sng" dirty="0">
              <a:solidFill>
                <a:schemeClr val="accent6">
                  <a:lumMod val="75000"/>
                </a:schemeClr>
              </a:solidFill>
            </a:endParaRPr>
          </a:p>
          <a:p>
            <a:pPr lvl="0"/>
            <a:r>
              <a:rPr lang="en-US" dirty="0"/>
              <a:t>Having </a:t>
            </a:r>
            <a:r>
              <a:rPr lang="en-US" b="1" i="1" u="sng" dirty="0">
                <a:solidFill>
                  <a:schemeClr val="accent6">
                    <a:lumMod val="75000"/>
                  </a:schemeClr>
                </a:solidFill>
              </a:rPr>
              <a:t>no children or the first child after age 30 </a:t>
            </a:r>
          </a:p>
          <a:p>
            <a:pPr lvl="0"/>
            <a:endParaRPr lang="en-US" b="1" i="1" u="sng" dirty="0">
              <a:solidFill>
                <a:schemeClr val="accent6">
                  <a:lumMod val="75000"/>
                </a:schemeClr>
              </a:solidFill>
            </a:endParaRPr>
          </a:p>
          <a:p>
            <a:pPr lvl="0"/>
            <a:r>
              <a:rPr lang="en-US" dirty="0"/>
              <a:t>Being </a:t>
            </a:r>
            <a:r>
              <a:rPr lang="en-US" b="1" i="1" u="sng" dirty="0">
                <a:solidFill>
                  <a:schemeClr val="accent6">
                    <a:lumMod val="75000"/>
                  </a:schemeClr>
                </a:solidFill>
              </a:rPr>
              <a:t>overweight or obese</a:t>
            </a:r>
          </a:p>
          <a:p>
            <a:pPr lvl="0"/>
            <a:endParaRPr lang="en-US" b="1" i="1" u="sng" dirty="0">
              <a:solidFill>
                <a:schemeClr val="accent6">
                  <a:lumMod val="75000"/>
                </a:schemeClr>
              </a:solidFill>
            </a:endParaRPr>
          </a:p>
          <a:p>
            <a:pPr lvl="0"/>
            <a:r>
              <a:rPr lang="en-US" dirty="0"/>
              <a:t>Use of </a:t>
            </a:r>
            <a:r>
              <a:rPr lang="en-US" b="1" i="1" u="sng" dirty="0">
                <a:solidFill>
                  <a:schemeClr val="accent6">
                    <a:lumMod val="75000"/>
                  </a:schemeClr>
                </a:solidFill>
              </a:rPr>
              <a:t>oral contraceptives </a:t>
            </a:r>
            <a:r>
              <a:rPr lang="en-US" dirty="0"/>
              <a:t>in the last 10 years </a:t>
            </a:r>
          </a:p>
          <a:p>
            <a:pPr lvl="0"/>
            <a:endParaRPr lang="en-US" dirty="0"/>
          </a:p>
          <a:p>
            <a:pPr lvl="0"/>
            <a:r>
              <a:rPr lang="en-US" dirty="0"/>
              <a:t>Using combined </a:t>
            </a:r>
            <a:r>
              <a:rPr lang="en-US" b="1" i="1" u="sng" dirty="0">
                <a:solidFill>
                  <a:schemeClr val="accent6">
                    <a:lumMod val="75000"/>
                  </a:schemeClr>
                </a:solidFill>
              </a:rPr>
              <a:t>hormone therapy after menopause </a:t>
            </a:r>
            <a:r>
              <a:rPr lang="en-US" dirty="0"/>
              <a:t>increases the risk of breast cancer.</a:t>
            </a:r>
          </a:p>
          <a:p>
            <a:pPr lvl="0"/>
            <a:endParaRPr lang="en-US" dirty="0"/>
          </a:p>
          <a:p>
            <a:pPr lvl="0"/>
            <a:r>
              <a:rPr lang="en-US" b="1" i="1" u="sng" dirty="0">
                <a:solidFill>
                  <a:schemeClr val="accent6">
                    <a:lumMod val="75000"/>
                  </a:schemeClr>
                </a:solidFill>
              </a:rPr>
              <a:t>Alcohol </a:t>
            </a:r>
            <a:r>
              <a:rPr lang="en-US" dirty="0"/>
              <a:t>consumption</a:t>
            </a:r>
          </a:p>
          <a:p>
            <a:pPr lvl="0"/>
            <a:endParaRPr lang="en-US" dirty="0"/>
          </a:p>
          <a:p>
            <a:pPr lvl="0"/>
            <a:r>
              <a:rPr lang="en-US" b="1" i="1" u="sng" dirty="0">
                <a:solidFill>
                  <a:schemeClr val="accent6">
                    <a:lumMod val="75000"/>
                  </a:schemeClr>
                </a:solidFill>
              </a:rPr>
              <a:t>Genetic risk </a:t>
            </a:r>
            <a:r>
              <a:rPr lang="en-US" dirty="0"/>
              <a:t>factors (BRACA1, BRACA2 most common)</a:t>
            </a:r>
          </a:p>
          <a:p>
            <a:pPr marL="0" indent="0">
              <a:buNone/>
            </a:pPr>
            <a:endParaRPr lang="el-GR" dirty="0"/>
          </a:p>
        </p:txBody>
      </p:sp>
    </p:spTree>
    <p:extLst>
      <p:ext uri="{BB962C8B-B14F-4D97-AF65-F5344CB8AC3E}">
        <p14:creationId xmlns:p14="http://schemas.microsoft.com/office/powerpoint/2010/main" val="422218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EE99C8-1A38-BEA8-D038-50E9146DC159}"/>
              </a:ext>
            </a:extLst>
          </p:cNvPr>
          <p:cNvSpPr>
            <a:spLocks noGrp="1"/>
          </p:cNvSpPr>
          <p:nvPr>
            <p:ph type="title"/>
          </p:nvPr>
        </p:nvSpPr>
        <p:spPr/>
        <p:txBody>
          <a:bodyPr/>
          <a:lstStyle/>
          <a:p>
            <a:pPr algn="ctr"/>
            <a:r>
              <a:rPr lang="en-US" b="1" dirty="0">
                <a:solidFill>
                  <a:schemeClr val="accent6">
                    <a:lumMod val="75000"/>
                  </a:schemeClr>
                </a:solidFill>
              </a:rPr>
              <a:t>Treatment </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B36E6144-46C4-7058-8F07-EA4E0A18B1DD}"/>
              </a:ext>
            </a:extLst>
          </p:cNvPr>
          <p:cNvSpPr>
            <a:spLocks noGrp="1"/>
          </p:cNvSpPr>
          <p:nvPr>
            <p:ph idx="1"/>
          </p:nvPr>
        </p:nvSpPr>
        <p:spPr>
          <a:xfrm>
            <a:off x="1113691" y="1688122"/>
            <a:ext cx="10714893" cy="4689231"/>
          </a:xfrm>
        </p:spPr>
        <p:txBody>
          <a:bodyPr/>
          <a:lstStyle/>
          <a:p>
            <a:pPr lvl="0"/>
            <a:r>
              <a:rPr lang="en-US" dirty="0"/>
              <a:t>Surgery: SLN Biopsy, axilla LN dissection,  mastectomy, breast conserving approaches, breast reconstruction.</a:t>
            </a:r>
          </a:p>
          <a:p>
            <a:pPr marL="0" lvl="0" indent="0">
              <a:buNone/>
            </a:pPr>
            <a:endParaRPr lang="en-US" dirty="0"/>
          </a:p>
          <a:p>
            <a:pPr lvl="0"/>
            <a:r>
              <a:rPr lang="en-US" dirty="0"/>
              <a:t>radiotherapy.</a:t>
            </a:r>
          </a:p>
          <a:p>
            <a:pPr marL="0" lvl="0" indent="0">
              <a:buNone/>
            </a:pPr>
            <a:endParaRPr lang="en-US" dirty="0"/>
          </a:p>
          <a:p>
            <a:pPr lvl="0"/>
            <a:r>
              <a:rPr lang="en-US" dirty="0"/>
              <a:t>chemotherapy.</a:t>
            </a:r>
          </a:p>
          <a:p>
            <a:pPr marL="0" lvl="0" indent="0">
              <a:buNone/>
            </a:pPr>
            <a:endParaRPr lang="en-US" dirty="0"/>
          </a:p>
          <a:p>
            <a:pPr lvl="0"/>
            <a:r>
              <a:rPr lang="en-US" dirty="0"/>
              <a:t>hormone therapy.</a:t>
            </a:r>
          </a:p>
          <a:p>
            <a:pPr marL="0" lvl="0" indent="0">
              <a:buNone/>
            </a:pPr>
            <a:endParaRPr lang="en-US" dirty="0"/>
          </a:p>
          <a:p>
            <a:r>
              <a:rPr lang="en-US" dirty="0"/>
              <a:t>biological therapy (targeted therapy) </a:t>
            </a:r>
          </a:p>
          <a:p>
            <a:pPr marL="0" indent="0">
              <a:buNone/>
            </a:pPr>
            <a:endParaRPr lang="el-GR" dirty="0"/>
          </a:p>
        </p:txBody>
      </p:sp>
      <p:pic>
        <p:nvPicPr>
          <p:cNvPr id="4098" name="Picture 2" descr="Breast Cancer - North Houston Cancer Clinics">
            <a:extLst>
              <a:ext uri="{FF2B5EF4-FFF2-40B4-BE49-F238E27FC236}">
                <a16:creationId xmlns:a16="http://schemas.microsoft.com/office/drawing/2014/main" id="{6AF8AA2B-2529-AF9B-F62F-852D2161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38" y="2414954"/>
            <a:ext cx="5052646" cy="39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64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15EBF-1AC4-EADA-C457-3818A0CE6A12}"/>
              </a:ext>
            </a:extLst>
          </p:cNvPr>
          <p:cNvSpPr>
            <a:spLocks noGrp="1"/>
          </p:cNvSpPr>
          <p:nvPr>
            <p:ph type="title"/>
          </p:nvPr>
        </p:nvSpPr>
        <p:spPr>
          <a:xfrm>
            <a:off x="1371600" y="222738"/>
            <a:ext cx="9601200" cy="1031631"/>
          </a:xfrm>
        </p:spPr>
        <p:txBody>
          <a:bodyPr/>
          <a:lstStyle/>
          <a:p>
            <a:pPr algn="ctr"/>
            <a:r>
              <a:rPr lang="de-CH" b="1" dirty="0" err="1">
                <a:solidFill>
                  <a:srgbClr val="C00000"/>
                </a:solidFill>
              </a:rPr>
              <a:t>Breast</a:t>
            </a:r>
            <a:r>
              <a:rPr lang="de-CH" b="1" dirty="0">
                <a:solidFill>
                  <a:srgbClr val="C00000"/>
                </a:solidFill>
              </a:rPr>
              <a:t> Reconstruction</a:t>
            </a:r>
            <a:endParaRPr lang="el-GR" b="1" dirty="0">
              <a:solidFill>
                <a:srgbClr val="C00000"/>
              </a:solidFill>
            </a:endParaRPr>
          </a:p>
        </p:txBody>
      </p:sp>
      <p:pic>
        <p:nvPicPr>
          <p:cNvPr id="2052" name="Picture 4" descr="Huge Outlay of Tissue Expander and Implants Used in Breast">
            <a:extLst>
              <a:ext uri="{FF2B5EF4-FFF2-40B4-BE49-F238E27FC236}">
                <a16:creationId xmlns:a16="http://schemas.microsoft.com/office/drawing/2014/main" id="{D5E6073C-98F2-5246-6289-CC41A4B89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east Implants Reconstruction - MODE Plastic Surgery">
            <a:extLst>
              <a:ext uri="{FF2B5EF4-FFF2-40B4-BE49-F238E27FC236}">
                <a16:creationId xmlns:a16="http://schemas.microsoft.com/office/drawing/2014/main" id="{CA198588-4CF2-516D-F8C7-734B4AA6A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72308"/>
            <a:ext cx="4665784" cy="27549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ssue expanders | UC Davis Plastic and Reconstructive Surgery">
            <a:extLst>
              <a:ext uri="{FF2B5EF4-FFF2-40B4-BE49-F238E27FC236}">
                <a16:creationId xmlns:a16="http://schemas.microsoft.com/office/drawing/2014/main" id="{463BBA40-D2EB-023E-415A-C3FDFB87D4D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6462" y="3845169"/>
            <a:ext cx="4185138" cy="27900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chematic of the free nipple graft placed over the de-epithelialized... |  Download Scientific Diagram">
            <a:extLst>
              <a:ext uri="{FF2B5EF4-FFF2-40B4-BE49-F238E27FC236}">
                <a16:creationId xmlns:a16="http://schemas.microsoft.com/office/drawing/2014/main" id="{442B66AA-862E-959B-F81E-82F37F3F5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7937" y="4067908"/>
            <a:ext cx="2819401" cy="232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23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F3929A-9406-9365-4A1A-4B552A6C53FB}"/>
              </a:ext>
            </a:extLst>
          </p:cNvPr>
          <p:cNvSpPr>
            <a:spLocks noGrp="1"/>
          </p:cNvSpPr>
          <p:nvPr>
            <p:ph type="title"/>
          </p:nvPr>
        </p:nvSpPr>
        <p:spPr>
          <a:xfrm>
            <a:off x="1371600" y="250522"/>
            <a:ext cx="9601200" cy="1039660"/>
          </a:xfrm>
        </p:spPr>
        <p:txBody>
          <a:bodyPr/>
          <a:lstStyle/>
          <a:p>
            <a:pPr algn="ctr"/>
            <a:r>
              <a:rPr lang="de-CH" b="1" dirty="0" err="1">
                <a:solidFill>
                  <a:schemeClr val="accent6">
                    <a:lumMod val="75000"/>
                  </a:schemeClr>
                </a:solidFill>
              </a:rPr>
              <a:t>Breast</a:t>
            </a:r>
            <a:r>
              <a:rPr lang="de-CH" b="1" dirty="0">
                <a:solidFill>
                  <a:schemeClr val="accent6">
                    <a:lumMod val="75000"/>
                  </a:schemeClr>
                </a:solidFill>
              </a:rPr>
              <a:t> Reconstruction – </a:t>
            </a:r>
            <a:r>
              <a:rPr lang="de-CH" b="1" dirty="0" err="1">
                <a:solidFill>
                  <a:schemeClr val="accent6">
                    <a:lumMod val="75000"/>
                  </a:schemeClr>
                </a:solidFill>
              </a:rPr>
              <a:t>Flap</a:t>
            </a:r>
            <a:r>
              <a:rPr lang="de-CH" b="1" dirty="0">
                <a:solidFill>
                  <a:schemeClr val="accent6">
                    <a:lumMod val="75000"/>
                  </a:schemeClr>
                </a:solidFill>
              </a:rPr>
              <a:t> </a:t>
            </a:r>
            <a:r>
              <a:rPr lang="de-CH" b="1" dirty="0" err="1">
                <a:solidFill>
                  <a:schemeClr val="accent6">
                    <a:lumMod val="75000"/>
                  </a:schemeClr>
                </a:solidFill>
              </a:rPr>
              <a:t>Surgery</a:t>
            </a:r>
            <a:endParaRPr lang="el-GR" b="1"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846F99F4-0DDA-A99A-2509-5CADB057BC5D}"/>
              </a:ext>
            </a:extLst>
          </p:cNvPr>
          <p:cNvSpPr>
            <a:spLocks noGrp="1"/>
          </p:cNvSpPr>
          <p:nvPr>
            <p:ph idx="1"/>
          </p:nvPr>
        </p:nvSpPr>
        <p:spPr>
          <a:xfrm>
            <a:off x="1002082" y="1127342"/>
            <a:ext cx="526093" cy="5361140"/>
          </a:xfrm>
        </p:spPr>
        <p:txBody>
          <a:bodyPr/>
          <a:lstStyle/>
          <a:p>
            <a:endParaRPr lang="el-GR" dirty="0"/>
          </a:p>
        </p:txBody>
      </p:sp>
      <p:pic>
        <p:nvPicPr>
          <p:cNvPr id="1026" name="Picture 2" descr="Breast reconstruction with flap surgery - Mayo Clinic">
            <a:extLst>
              <a:ext uri="{FF2B5EF4-FFF2-40B4-BE49-F238E27FC236}">
                <a16:creationId xmlns:a16="http://schemas.microsoft.com/office/drawing/2014/main" id="{38A16F10-6650-3EE3-477C-645E1FB33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64868"/>
            <a:ext cx="3225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EP Flap vs. Implant Breast Reconstruction | Dallas Forth Worth, TX">
            <a:extLst>
              <a:ext uri="{FF2B5EF4-FFF2-40B4-BE49-F238E27FC236}">
                <a16:creationId xmlns:a16="http://schemas.microsoft.com/office/drawing/2014/main" id="{4AFEF359-C68B-B364-6959-BFBD10484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82" y="1264868"/>
            <a:ext cx="335280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tologous (&quot;Flap Surgery&quot;), TRAM, Latissimus, DIEP Flaps — Brave Bras">
            <a:extLst>
              <a:ext uri="{FF2B5EF4-FFF2-40B4-BE49-F238E27FC236}">
                <a16:creationId xmlns:a16="http://schemas.microsoft.com/office/drawing/2014/main" id="{25952C9C-F617-060C-0878-23D1569F0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354" y="4380282"/>
            <a:ext cx="4127500"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erior &amp; Inferior Gluteal Artery Perforator Flap | New York Eye &amp; Ear">
            <a:extLst>
              <a:ext uri="{FF2B5EF4-FFF2-40B4-BE49-F238E27FC236}">
                <a16:creationId xmlns:a16="http://schemas.microsoft.com/office/drawing/2014/main" id="{05CD652D-F68D-AA46-B598-E7E1D1B6F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29" y="4380282"/>
            <a:ext cx="38608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M Flap for Breast Reconstruction">
            <a:extLst>
              <a:ext uri="{FF2B5EF4-FFF2-40B4-BE49-F238E27FC236}">
                <a16:creationId xmlns:a16="http://schemas.microsoft.com/office/drawing/2014/main" id="{C04BBFED-72CB-7BC0-438A-78AE2247FC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9718" y="1290182"/>
            <a:ext cx="3530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0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B7A7EE-0591-7AF0-787B-312853AD32BF}"/>
              </a:ext>
            </a:extLst>
          </p:cNvPr>
          <p:cNvSpPr>
            <a:spLocks noGrp="1"/>
          </p:cNvSpPr>
          <p:nvPr>
            <p:ph type="title"/>
          </p:nvPr>
        </p:nvSpPr>
        <p:spPr>
          <a:xfrm>
            <a:off x="1371600" y="685800"/>
            <a:ext cx="9601200" cy="2743200"/>
          </a:xfrm>
        </p:spPr>
        <p:txBody>
          <a:bodyPr>
            <a:normAutofit/>
          </a:bodyPr>
          <a:lstStyle/>
          <a:p>
            <a:pPr algn="ctr"/>
            <a:r>
              <a:rPr lang="de-CH" sz="7200" b="1" dirty="0" err="1">
                <a:solidFill>
                  <a:schemeClr val="accent6">
                    <a:lumMod val="60000"/>
                    <a:lumOff val="40000"/>
                  </a:schemeClr>
                </a:solidFill>
              </a:rPr>
              <a:t>Thank</a:t>
            </a:r>
            <a:r>
              <a:rPr lang="de-CH" sz="7200" b="1" dirty="0">
                <a:solidFill>
                  <a:schemeClr val="accent6">
                    <a:lumMod val="60000"/>
                    <a:lumOff val="40000"/>
                  </a:schemeClr>
                </a:solidFill>
              </a:rPr>
              <a:t> </a:t>
            </a:r>
            <a:r>
              <a:rPr lang="de-CH" sz="7200" b="1" dirty="0" err="1">
                <a:solidFill>
                  <a:schemeClr val="accent6">
                    <a:lumMod val="60000"/>
                    <a:lumOff val="40000"/>
                  </a:schemeClr>
                </a:solidFill>
              </a:rPr>
              <a:t>you</a:t>
            </a:r>
            <a:br>
              <a:rPr lang="de-CH" b="1" dirty="0">
                <a:solidFill>
                  <a:schemeClr val="accent6">
                    <a:lumMod val="60000"/>
                    <a:lumOff val="40000"/>
                  </a:schemeClr>
                </a:solidFill>
              </a:rPr>
            </a:br>
            <a:br>
              <a:rPr lang="de-CH" b="1" dirty="0">
                <a:solidFill>
                  <a:schemeClr val="accent6">
                    <a:lumMod val="60000"/>
                    <a:lumOff val="40000"/>
                  </a:schemeClr>
                </a:solidFill>
              </a:rPr>
            </a:br>
            <a:r>
              <a:rPr lang="de-CH" sz="2400" b="1" dirty="0">
                <a:solidFill>
                  <a:schemeClr val="accent6">
                    <a:lumMod val="60000"/>
                    <a:lumOff val="40000"/>
                  </a:schemeClr>
                </a:solidFill>
              </a:rPr>
              <a:t>Questions?</a:t>
            </a:r>
            <a:endParaRPr lang="el-GR" sz="2400" b="1" dirty="0">
              <a:solidFill>
                <a:schemeClr val="accent6">
                  <a:lumMod val="60000"/>
                  <a:lumOff val="40000"/>
                </a:schemeClr>
              </a:solidFill>
            </a:endParaRPr>
          </a:p>
        </p:txBody>
      </p:sp>
      <p:pic>
        <p:nvPicPr>
          <p:cNvPr id="3074" name="Picture 2" descr="October is Breast Cancer Awareness Month - Eastern Floral - Eastern Floral">
            <a:extLst>
              <a:ext uri="{FF2B5EF4-FFF2-40B4-BE49-F238E27FC236}">
                <a16:creationId xmlns:a16="http://schemas.microsoft.com/office/drawing/2014/main" id="{F20668C0-A31A-90A2-8E0B-B94CBB4C7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938" y="2839914"/>
            <a:ext cx="6705600" cy="365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7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7946F3-FEA0-31D9-2CA0-E0B9DCFEBD66}"/>
              </a:ext>
            </a:extLst>
          </p:cNvPr>
          <p:cNvSpPr>
            <a:spLocks noGrp="1"/>
          </p:cNvSpPr>
          <p:nvPr>
            <p:ph idx="1"/>
          </p:nvPr>
        </p:nvSpPr>
        <p:spPr>
          <a:xfrm>
            <a:off x="316523" y="-132202"/>
            <a:ext cx="5591908" cy="6990201"/>
          </a:xfrm>
        </p:spPr>
        <p:txBody>
          <a:bodyPr>
            <a:normAutofit fontScale="25000" lnSpcReduction="20000"/>
          </a:bodyPr>
          <a:lstStyle/>
          <a:p>
            <a:pPr>
              <a:lnSpc>
                <a:spcPct val="150000"/>
              </a:lnSpc>
            </a:pPr>
            <a:endParaRPr lang="en-US" altLang="el-GR" sz="2800" dirty="0"/>
          </a:p>
          <a:p>
            <a:pPr marL="0" indent="0">
              <a:buNone/>
            </a:pPr>
            <a:endParaRPr lang="en-US" altLang="el-GR" sz="6400" b="1" dirty="0">
              <a:solidFill>
                <a:schemeClr val="accent6">
                  <a:lumMod val="50000"/>
                </a:schemeClr>
              </a:solidFill>
            </a:endParaRPr>
          </a:p>
          <a:p>
            <a:pPr lvl="1" algn="just">
              <a:lnSpc>
                <a:spcPct val="120000"/>
              </a:lnSpc>
            </a:pPr>
            <a:r>
              <a:rPr lang="en-US" altLang="el-GR" sz="7200" i="0" dirty="0"/>
              <a:t>The human breast is made up of milk-producing glands the mammary glands. </a:t>
            </a:r>
          </a:p>
          <a:p>
            <a:pPr lvl="1" algn="just">
              <a:lnSpc>
                <a:spcPct val="120000"/>
              </a:lnSpc>
            </a:pPr>
            <a:r>
              <a:rPr lang="de-CH" sz="7200" i="0" dirty="0"/>
              <a:t>A </a:t>
            </a:r>
            <a:r>
              <a:rPr lang="de-CH" sz="7200" i="0" dirty="0" err="1"/>
              <a:t>mammary</a:t>
            </a:r>
            <a:r>
              <a:rPr lang="de-CH" sz="7200" i="0" dirty="0"/>
              <a:t> </a:t>
            </a:r>
            <a:r>
              <a:rPr lang="de-CH" sz="7200" i="0" dirty="0" err="1"/>
              <a:t>gland</a:t>
            </a:r>
            <a:r>
              <a:rPr lang="de-CH" sz="7200" i="0" dirty="0"/>
              <a:t> </a:t>
            </a:r>
            <a:r>
              <a:rPr lang="de-CH" sz="7200" i="0" dirty="0" err="1"/>
              <a:t>consists</a:t>
            </a:r>
            <a:r>
              <a:rPr lang="de-CH" sz="7200" i="0" dirty="0"/>
              <a:t> </a:t>
            </a:r>
            <a:r>
              <a:rPr lang="de-CH" sz="7200" i="0" dirty="0" err="1"/>
              <a:t>of</a:t>
            </a:r>
            <a:r>
              <a:rPr lang="de-CH" sz="7200" i="0" dirty="0"/>
              <a:t> 15-20 </a:t>
            </a:r>
            <a:r>
              <a:rPr lang="de-CH" sz="7200" i="0" dirty="0" err="1"/>
              <a:t>secretory</a:t>
            </a:r>
            <a:r>
              <a:rPr lang="de-CH" sz="7200" i="0" dirty="0"/>
              <a:t> </a:t>
            </a:r>
            <a:r>
              <a:rPr lang="de-CH" sz="7200" i="0" dirty="0" err="1"/>
              <a:t>lobes</a:t>
            </a:r>
            <a:r>
              <a:rPr lang="de-CH" sz="7200" i="0" dirty="0"/>
              <a:t> </a:t>
            </a:r>
            <a:r>
              <a:rPr lang="de-CH" sz="7200" i="0" dirty="0" err="1"/>
              <a:t>divided</a:t>
            </a:r>
            <a:r>
              <a:rPr lang="de-CH" sz="7200" i="0" dirty="0"/>
              <a:t> </a:t>
            </a:r>
            <a:r>
              <a:rPr lang="de-CH" sz="7200" i="0" dirty="0" err="1"/>
              <a:t>by</a:t>
            </a:r>
            <a:r>
              <a:rPr lang="de-CH" sz="7200" i="0" dirty="0"/>
              <a:t> </a:t>
            </a:r>
            <a:r>
              <a:rPr lang="de-CH" sz="7200" i="0" dirty="0" err="1"/>
              <a:t>the</a:t>
            </a:r>
            <a:r>
              <a:rPr lang="de-CH" sz="7200" i="0" dirty="0"/>
              <a:t> </a:t>
            </a:r>
            <a:r>
              <a:rPr lang="de-CH" sz="7200" i="0" dirty="0" err="1">
                <a:solidFill>
                  <a:schemeClr val="accent6">
                    <a:lumMod val="75000"/>
                  </a:schemeClr>
                </a:solidFill>
              </a:rPr>
              <a:t>suspensory</a:t>
            </a:r>
            <a:r>
              <a:rPr lang="de-CH" sz="7200" i="0" dirty="0">
                <a:solidFill>
                  <a:schemeClr val="accent6">
                    <a:lumMod val="75000"/>
                  </a:schemeClr>
                </a:solidFill>
              </a:rPr>
              <a:t> </a:t>
            </a:r>
            <a:r>
              <a:rPr lang="de-CH" sz="7200" i="0" dirty="0" err="1">
                <a:solidFill>
                  <a:schemeClr val="accent6">
                    <a:lumMod val="75000"/>
                  </a:schemeClr>
                </a:solidFill>
              </a:rPr>
              <a:t>ligaments</a:t>
            </a:r>
            <a:r>
              <a:rPr lang="de-CH" sz="7200" i="0" dirty="0">
                <a:solidFill>
                  <a:schemeClr val="accent6">
                    <a:lumMod val="75000"/>
                  </a:schemeClr>
                </a:solidFill>
              </a:rPr>
              <a:t> </a:t>
            </a:r>
            <a:r>
              <a:rPr lang="de-CH" sz="7200" i="0" dirty="0" err="1">
                <a:solidFill>
                  <a:schemeClr val="accent6">
                    <a:lumMod val="75000"/>
                  </a:schemeClr>
                </a:solidFill>
              </a:rPr>
              <a:t>or</a:t>
            </a:r>
            <a:r>
              <a:rPr lang="de-CH" sz="7200" i="0" dirty="0">
                <a:solidFill>
                  <a:schemeClr val="accent6">
                    <a:lumMod val="75000"/>
                  </a:schemeClr>
                </a:solidFill>
              </a:rPr>
              <a:t> Cooper's </a:t>
            </a:r>
            <a:r>
              <a:rPr lang="de-CH" sz="7200" i="0" dirty="0" err="1">
                <a:solidFill>
                  <a:schemeClr val="accent6">
                    <a:lumMod val="75000"/>
                  </a:schemeClr>
                </a:solidFill>
              </a:rPr>
              <a:t>ligaments</a:t>
            </a:r>
            <a:r>
              <a:rPr lang="de-CH" sz="7200" i="0" dirty="0">
                <a:solidFill>
                  <a:schemeClr val="accent6">
                    <a:lumMod val="75000"/>
                  </a:schemeClr>
                </a:solidFill>
              </a:rPr>
              <a:t> </a:t>
            </a:r>
            <a:r>
              <a:rPr lang="de-CH" sz="7200" i="0" dirty="0"/>
              <a:t>(</a:t>
            </a:r>
            <a:r>
              <a:rPr lang="de-CH" sz="7200" i="0" dirty="0" err="1"/>
              <a:t>fibrocollagenous</a:t>
            </a:r>
            <a:r>
              <a:rPr lang="de-CH" sz="7200" i="0" dirty="0"/>
              <a:t> </a:t>
            </a:r>
            <a:r>
              <a:rPr lang="de-CH" sz="7200" i="0" dirty="0" err="1"/>
              <a:t>septa</a:t>
            </a:r>
            <a:r>
              <a:rPr lang="de-CH" sz="7200" i="0" dirty="0"/>
              <a:t> – </a:t>
            </a:r>
            <a:r>
              <a:rPr lang="de-CH" sz="7200" i="0" dirty="0" err="1"/>
              <a:t>connective</a:t>
            </a:r>
            <a:r>
              <a:rPr lang="de-CH" sz="7200" i="0" dirty="0"/>
              <a:t> </a:t>
            </a:r>
            <a:r>
              <a:rPr lang="de-CH" sz="7200" i="0" dirty="0" err="1"/>
              <a:t>tissue</a:t>
            </a:r>
            <a:r>
              <a:rPr lang="de-CH" sz="7200" i="0" dirty="0"/>
              <a:t>).</a:t>
            </a:r>
          </a:p>
          <a:p>
            <a:pPr lvl="1" algn="just">
              <a:lnSpc>
                <a:spcPct val="120000"/>
              </a:lnSpc>
            </a:pPr>
            <a:r>
              <a:rPr lang="en-US" altLang="el-GR" sz="7200" i="0" dirty="0"/>
              <a:t>Breast tissue is supported and attached to the chest wall by the  </a:t>
            </a:r>
            <a:r>
              <a:rPr lang="en-US" altLang="el-GR" sz="7200" b="1" i="0" dirty="0">
                <a:solidFill>
                  <a:schemeClr val="tx1"/>
                </a:solidFill>
              </a:rPr>
              <a:t>Cooper</a:t>
            </a:r>
            <a:r>
              <a:rPr lang="de-CH" sz="7200" b="1" i="0" dirty="0">
                <a:solidFill>
                  <a:schemeClr val="tx1"/>
                </a:solidFill>
              </a:rPr>
              <a:t>’s</a:t>
            </a:r>
            <a:r>
              <a:rPr lang="en-US" altLang="el-GR" sz="7200" b="1" i="0" dirty="0">
                <a:solidFill>
                  <a:schemeClr val="tx1"/>
                </a:solidFill>
              </a:rPr>
              <a:t>  ligaments:</a:t>
            </a:r>
            <a:r>
              <a:rPr lang="en-US" altLang="el-GR" sz="7200" i="0" dirty="0">
                <a:solidFill>
                  <a:schemeClr val="tx1"/>
                </a:solidFill>
              </a:rPr>
              <a:t> </a:t>
            </a:r>
            <a:r>
              <a:rPr lang="en-US" altLang="el-GR" sz="7200" i="0" dirty="0"/>
              <a:t>Fibrous bands that originate from the underlying pectoral fascia and insert to the dermis of the overlying skin, supporting the non-ptotic shape of the breasts – similar to an </a:t>
            </a:r>
            <a:r>
              <a:rPr lang="en-US" altLang="el-GR" sz="7200" i="0" u="sng" dirty="0"/>
              <a:t>internal bra</a:t>
            </a:r>
          </a:p>
          <a:p>
            <a:pPr lvl="1" algn="just">
              <a:lnSpc>
                <a:spcPct val="120000"/>
              </a:lnSpc>
            </a:pPr>
            <a:r>
              <a:rPr lang="en-US" altLang="el-GR" sz="7200" i="0" dirty="0"/>
              <a:t>Fat covers the lobes and shapes the breast</a:t>
            </a:r>
          </a:p>
          <a:p>
            <a:pPr lvl="1" algn="just">
              <a:lnSpc>
                <a:spcPct val="120000"/>
              </a:lnSpc>
            </a:pPr>
            <a:r>
              <a:rPr lang="en-US" altLang="el-GR" sz="7200" i="0" dirty="0"/>
              <a:t>Lobules fill each lobe. Sacs at the end of lobules produce milk</a:t>
            </a:r>
            <a:endParaRPr lang="de-CH" sz="7200" i="0" dirty="0"/>
          </a:p>
          <a:p>
            <a:pPr lvl="1" algn="just">
              <a:lnSpc>
                <a:spcPct val="120000"/>
              </a:lnSpc>
            </a:pPr>
            <a:r>
              <a:rPr lang="de-CH" sz="7200" i="0" dirty="0"/>
              <a:t>The </a:t>
            </a:r>
            <a:r>
              <a:rPr lang="de-CH" sz="7200" i="0" dirty="0" err="1"/>
              <a:t>lobes</a:t>
            </a:r>
            <a:r>
              <a:rPr lang="de-CH" sz="7200" i="0" dirty="0"/>
              <a:t> </a:t>
            </a:r>
            <a:r>
              <a:rPr lang="de-CH" sz="7200" i="0" dirty="0" err="1"/>
              <a:t>converge</a:t>
            </a:r>
            <a:r>
              <a:rPr lang="de-CH" sz="7200" i="0" dirty="0"/>
              <a:t> </a:t>
            </a:r>
            <a:r>
              <a:rPr lang="de-CH" sz="7200" i="0" dirty="0" err="1"/>
              <a:t>towards</a:t>
            </a:r>
            <a:r>
              <a:rPr lang="de-CH" sz="7200" i="0" dirty="0"/>
              <a:t> </a:t>
            </a:r>
            <a:r>
              <a:rPr lang="de-CH" sz="7200" i="0" dirty="0" err="1"/>
              <a:t>the</a:t>
            </a:r>
            <a:r>
              <a:rPr lang="de-CH" sz="7200" i="0" dirty="0"/>
              <a:t> </a:t>
            </a:r>
            <a:r>
              <a:rPr lang="de-CH" sz="7200" i="0" dirty="0" err="1"/>
              <a:t>lactiferous</a:t>
            </a:r>
            <a:r>
              <a:rPr lang="de-CH" sz="7200" i="0" dirty="0"/>
              <a:t> </a:t>
            </a:r>
            <a:r>
              <a:rPr lang="de-CH" sz="7200" i="0" dirty="0" err="1"/>
              <a:t>ducts</a:t>
            </a:r>
            <a:r>
              <a:rPr lang="de-CH" sz="7200" i="0" dirty="0"/>
              <a:t> </a:t>
            </a:r>
            <a:r>
              <a:rPr lang="de-CH" sz="7200" i="0" dirty="0" err="1"/>
              <a:t>which</a:t>
            </a:r>
            <a:r>
              <a:rPr lang="de-CH" sz="7200" i="0" dirty="0"/>
              <a:t> </a:t>
            </a:r>
            <a:r>
              <a:rPr lang="de-CH" sz="7200" i="0" dirty="0" err="1"/>
              <a:t>convey</a:t>
            </a:r>
            <a:r>
              <a:rPr lang="de-CH" sz="7200" i="0" dirty="0"/>
              <a:t> </a:t>
            </a:r>
            <a:r>
              <a:rPr lang="de-CH" sz="7200" i="0" dirty="0" err="1"/>
              <a:t>the</a:t>
            </a:r>
            <a:r>
              <a:rPr lang="de-CH" sz="7200" i="0" dirty="0"/>
              <a:t> milk out </a:t>
            </a:r>
            <a:r>
              <a:rPr lang="de-CH" sz="7200" i="0" dirty="0" err="1"/>
              <a:t>of</a:t>
            </a:r>
            <a:r>
              <a:rPr lang="de-CH" sz="7200" i="0" dirty="0"/>
              <a:t> </a:t>
            </a:r>
            <a:r>
              <a:rPr lang="de-CH" sz="7200" i="0" dirty="0" err="1"/>
              <a:t>the</a:t>
            </a:r>
            <a:r>
              <a:rPr lang="de-CH" sz="7200" i="0" dirty="0"/>
              <a:t> </a:t>
            </a:r>
            <a:r>
              <a:rPr lang="de-CH" sz="7200" i="0" dirty="0" err="1"/>
              <a:t>breast</a:t>
            </a:r>
            <a:r>
              <a:rPr lang="de-CH" sz="7200" i="0" dirty="0"/>
              <a:t> </a:t>
            </a:r>
            <a:r>
              <a:rPr lang="de-CH" sz="7200" i="0" dirty="0" err="1"/>
              <a:t>through</a:t>
            </a:r>
            <a:r>
              <a:rPr lang="de-CH" sz="7200" i="0" dirty="0"/>
              <a:t> </a:t>
            </a:r>
            <a:r>
              <a:rPr lang="de-CH" sz="7200" i="0" dirty="0" err="1"/>
              <a:t>the</a:t>
            </a:r>
            <a:r>
              <a:rPr lang="de-CH" sz="7200" i="0" dirty="0"/>
              <a:t> </a:t>
            </a:r>
            <a:r>
              <a:rPr lang="de-CH" sz="7200" i="0" dirty="0" err="1"/>
              <a:t>nipple</a:t>
            </a:r>
            <a:endParaRPr lang="en-US" altLang="el-GR" sz="7200" i="0" dirty="0"/>
          </a:p>
          <a:p>
            <a:pPr>
              <a:lnSpc>
                <a:spcPct val="120000"/>
              </a:lnSpc>
            </a:pPr>
            <a:endParaRPr lang="en-US" altLang="el-GR" sz="2800" dirty="0"/>
          </a:p>
          <a:p>
            <a:pPr marL="0" indent="0">
              <a:buNone/>
            </a:pPr>
            <a:endParaRPr lang="el-GR" dirty="0"/>
          </a:p>
        </p:txBody>
      </p:sp>
      <p:pic>
        <p:nvPicPr>
          <p:cNvPr id="14338" name="Picture 2" descr="Suspensory ligaments of breast (Ligamenta suspensoria mammaria); Image: Samantha Zimmerman">
            <a:extLst>
              <a:ext uri="{FF2B5EF4-FFF2-40B4-BE49-F238E27FC236}">
                <a16:creationId xmlns:a16="http://schemas.microsoft.com/office/drawing/2014/main" id="{859BB034-1DF6-3781-DF53-0517712E7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029" y="0"/>
            <a:ext cx="2631831" cy="234461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Lactiferous duct (Ductus lactiferi); Image: Samantha Zimmerman">
            <a:extLst>
              <a:ext uri="{FF2B5EF4-FFF2-40B4-BE49-F238E27FC236}">
                <a16:creationId xmlns:a16="http://schemas.microsoft.com/office/drawing/2014/main" id="{7D7C87D7-041E-3AFE-3F33-700D59026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028" y="2344615"/>
            <a:ext cx="2631832" cy="222738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Lobe of mammary gland (Lobus glandulae mammariae); Image: Samantha Zimmerman">
            <a:extLst>
              <a:ext uri="{FF2B5EF4-FFF2-40B4-BE49-F238E27FC236}">
                <a16:creationId xmlns:a16="http://schemas.microsoft.com/office/drawing/2014/main" id="{87B838B5-92EF-164A-1C99-774C7845E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028" y="4630616"/>
            <a:ext cx="2719757" cy="222738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Lobules of mammary gland (Lobuli glandulae mammariae); Image: Samantha Zimmerman">
            <a:extLst>
              <a:ext uri="{FF2B5EF4-FFF2-40B4-BE49-F238E27FC236}">
                <a16:creationId xmlns:a16="http://schemas.microsoft.com/office/drawing/2014/main" id="{C1F5BDF0-A693-F49F-8AF9-A3C4C03C3A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431" y="5615354"/>
            <a:ext cx="1371597" cy="1242646"/>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uspensory ligaments of breast (Ligamenta suspensoria mammaria); Image: Samantha Zimmerman">
            <a:extLst>
              <a:ext uri="{FF2B5EF4-FFF2-40B4-BE49-F238E27FC236}">
                <a16:creationId xmlns:a16="http://schemas.microsoft.com/office/drawing/2014/main" id="{CDF7B7D7-C527-7316-B9F4-9D80ACC761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540" y="0"/>
            <a:ext cx="2224460" cy="2227384"/>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Lobe of mammary gland (Lobus glandulae mammariae); Image: Samantha Zimmerman">
            <a:extLst>
              <a:ext uri="{FF2B5EF4-FFF2-40B4-BE49-F238E27FC236}">
                <a16:creationId xmlns:a16="http://schemas.microsoft.com/office/drawing/2014/main" id="{E3D5201D-070E-0F98-6797-09F1EDBA10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4571999"/>
            <a:ext cx="2203938" cy="222738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Lactiferous duct (Ductus lactiferi); Image: Samantha Zimmerman">
            <a:extLst>
              <a:ext uri="{FF2B5EF4-FFF2-40B4-BE49-F238E27FC236}">
                <a16:creationId xmlns:a16="http://schemas.microsoft.com/office/drawing/2014/main" id="{D74951BD-2D4F-45F4-86C6-43DB62076D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7540" y="2285997"/>
            <a:ext cx="2224460" cy="212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3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ross-sections of a breast showing the location of ribs, muscle, lobes, ducts, nipple, areola, and fat">
            <a:extLst>
              <a:ext uri="{FF2B5EF4-FFF2-40B4-BE49-F238E27FC236}">
                <a16:creationId xmlns:a16="http://schemas.microsoft.com/office/drawing/2014/main" id="{F2BF0873-4911-76A2-7B97-24CB4274A4A8}"/>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17" y="0"/>
            <a:ext cx="11502683" cy="6858000"/>
          </a:xfrm>
          <a:prstGeom prst="rect">
            <a:avLst/>
          </a:prstGeom>
          <a:noFill/>
        </p:spPr>
      </p:pic>
    </p:spTree>
    <p:extLst>
      <p:ext uri="{BB962C8B-B14F-4D97-AF65-F5344CB8AC3E}">
        <p14:creationId xmlns:p14="http://schemas.microsoft.com/office/powerpoint/2010/main" val="217289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عنصر نائب للمحتوى 3" descr="breast">
            <a:extLst>
              <a:ext uri="{FF2B5EF4-FFF2-40B4-BE49-F238E27FC236}">
                <a16:creationId xmlns:a16="http://schemas.microsoft.com/office/drawing/2014/main" id="{1073E18E-1799-86A0-B018-9284AE5E68C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7999"/>
          </a:xfrm>
          <a:prstGeom prst="rect">
            <a:avLst/>
          </a:prstGeom>
          <a:noFill/>
        </p:spPr>
      </p:pic>
    </p:spTree>
    <p:extLst>
      <p:ext uri="{BB962C8B-B14F-4D97-AF65-F5344CB8AC3E}">
        <p14:creationId xmlns:p14="http://schemas.microsoft.com/office/powerpoint/2010/main" val="151931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632813-1E9E-0A78-8AA1-0887EFE83FED}"/>
              </a:ext>
            </a:extLst>
          </p:cNvPr>
          <p:cNvSpPr>
            <a:spLocks noGrp="1"/>
          </p:cNvSpPr>
          <p:nvPr>
            <p:ph type="title"/>
          </p:nvPr>
        </p:nvSpPr>
        <p:spPr/>
        <p:txBody>
          <a:bodyPr/>
          <a:lstStyle/>
          <a:p>
            <a:r>
              <a:rPr lang="en-US" altLang="el-GR" dirty="0"/>
              <a:t>Breast Clock and Quadrants</a:t>
            </a:r>
            <a:endParaRPr lang="el-GR" dirty="0"/>
          </a:p>
        </p:txBody>
      </p:sp>
      <p:pic>
        <p:nvPicPr>
          <p:cNvPr id="1026" name="Picture 2" descr="Breast Imaging - Saint John's Cancer Institute">
            <a:extLst>
              <a:ext uri="{FF2B5EF4-FFF2-40B4-BE49-F238E27FC236}">
                <a16:creationId xmlns:a16="http://schemas.microsoft.com/office/drawing/2014/main" id="{84243FA9-7972-42BB-2B4D-0CD462EC49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1758462"/>
            <a:ext cx="10535338" cy="470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9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952E23-2034-41F3-383F-317DD9097CD8}"/>
              </a:ext>
            </a:extLst>
          </p:cNvPr>
          <p:cNvSpPr>
            <a:spLocks noGrp="1"/>
          </p:cNvSpPr>
          <p:nvPr>
            <p:ph type="title"/>
          </p:nvPr>
        </p:nvSpPr>
        <p:spPr>
          <a:xfrm>
            <a:off x="1371600" y="0"/>
            <a:ext cx="9601200" cy="867508"/>
          </a:xfrm>
        </p:spPr>
        <p:txBody>
          <a:bodyPr/>
          <a:lstStyle/>
          <a:p>
            <a:pPr algn="ctr"/>
            <a:r>
              <a:rPr lang="de-CH" dirty="0">
                <a:solidFill>
                  <a:schemeClr val="accent6">
                    <a:lumMod val="75000"/>
                  </a:schemeClr>
                </a:solidFill>
              </a:rPr>
              <a:t>Blood Supply</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F78F7331-89B3-BD76-AAF1-76B5D334F6E0}"/>
              </a:ext>
            </a:extLst>
          </p:cNvPr>
          <p:cNvSpPr>
            <a:spLocks noGrp="1"/>
          </p:cNvSpPr>
          <p:nvPr>
            <p:ph idx="1"/>
          </p:nvPr>
        </p:nvSpPr>
        <p:spPr>
          <a:xfrm>
            <a:off x="785446" y="726831"/>
            <a:ext cx="5873262" cy="6002215"/>
          </a:xfrm>
        </p:spPr>
        <p:txBody>
          <a:bodyPr>
            <a:normAutofit/>
          </a:bodyPr>
          <a:lstStyle/>
          <a:p>
            <a:r>
              <a:rPr lang="de-CH" sz="2800" dirty="0" err="1"/>
              <a:t>Arterial</a:t>
            </a:r>
            <a:r>
              <a:rPr lang="de-CH" sz="2800" dirty="0"/>
              <a:t> Supply: </a:t>
            </a:r>
            <a:endParaRPr lang="de-CH" sz="2400" dirty="0"/>
          </a:p>
          <a:p>
            <a:pPr algn="just">
              <a:buFont typeface="Wingdings" pitchFamily="2" charset="2"/>
              <a:buChar char="ü"/>
            </a:pPr>
            <a:r>
              <a:rPr lang="de-CH" dirty="0"/>
              <a:t>Internal </a:t>
            </a:r>
            <a:r>
              <a:rPr lang="de-CH" dirty="0" err="1"/>
              <a:t>thoracic</a:t>
            </a:r>
            <a:r>
              <a:rPr lang="de-CH" dirty="0"/>
              <a:t> </a:t>
            </a:r>
            <a:r>
              <a:rPr lang="de-CH" dirty="0" err="1"/>
              <a:t>artery</a:t>
            </a:r>
            <a:r>
              <a:rPr lang="de-CH" dirty="0"/>
              <a:t>: Medial </a:t>
            </a:r>
            <a:r>
              <a:rPr lang="de-CH" dirty="0" err="1"/>
              <a:t>mammary</a:t>
            </a:r>
            <a:r>
              <a:rPr lang="de-CH" dirty="0"/>
              <a:t> </a:t>
            </a:r>
            <a:r>
              <a:rPr lang="de-CH" dirty="0" err="1"/>
              <a:t>branches</a:t>
            </a:r>
            <a:r>
              <a:rPr lang="de-CH" dirty="0"/>
              <a:t> and anterior </a:t>
            </a:r>
            <a:r>
              <a:rPr lang="de-CH" dirty="0" err="1"/>
              <a:t>intercostal</a:t>
            </a:r>
            <a:r>
              <a:rPr lang="de-CH" dirty="0"/>
              <a:t> </a:t>
            </a:r>
            <a:r>
              <a:rPr lang="de-CH" dirty="0" err="1"/>
              <a:t>branches</a:t>
            </a:r>
            <a:r>
              <a:rPr lang="de-CH" dirty="0"/>
              <a:t> (medial </a:t>
            </a:r>
            <a:r>
              <a:rPr lang="de-CH" dirty="0" err="1"/>
              <a:t>aspect</a:t>
            </a:r>
            <a:r>
              <a:rPr lang="de-CH" dirty="0"/>
              <a:t> </a:t>
            </a:r>
            <a:r>
              <a:rPr lang="de-CH" dirty="0" err="1"/>
              <a:t>of</a:t>
            </a:r>
            <a:r>
              <a:rPr lang="de-CH" dirty="0"/>
              <a:t> </a:t>
            </a:r>
            <a:r>
              <a:rPr lang="de-CH" dirty="0" err="1"/>
              <a:t>the</a:t>
            </a:r>
            <a:r>
              <a:rPr lang="de-CH" dirty="0"/>
              <a:t> </a:t>
            </a:r>
            <a:r>
              <a:rPr lang="de-CH" dirty="0" err="1"/>
              <a:t>breast</a:t>
            </a:r>
            <a:r>
              <a:rPr lang="de-CH" dirty="0"/>
              <a:t>)</a:t>
            </a:r>
          </a:p>
          <a:p>
            <a:pPr algn="just">
              <a:buFont typeface="Wingdings" pitchFamily="2" charset="2"/>
              <a:buChar char="ü"/>
            </a:pPr>
            <a:r>
              <a:rPr lang="de-CH" dirty="0" err="1"/>
              <a:t>Axillary</a:t>
            </a:r>
            <a:r>
              <a:rPr lang="de-CH" dirty="0"/>
              <a:t> </a:t>
            </a:r>
            <a:r>
              <a:rPr lang="de-CH" dirty="0" err="1"/>
              <a:t>artery</a:t>
            </a:r>
            <a:r>
              <a:rPr lang="de-CH" dirty="0"/>
              <a:t>: Lateral </a:t>
            </a:r>
            <a:r>
              <a:rPr lang="de-CH" dirty="0" err="1"/>
              <a:t>thoracic</a:t>
            </a:r>
            <a:r>
              <a:rPr lang="de-CH" dirty="0"/>
              <a:t> </a:t>
            </a:r>
            <a:r>
              <a:rPr lang="de-CH" dirty="0" err="1"/>
              <a:t>artery</a:t>
            </a:r>
            <a:r>
              <a:rPr lang="de-CH" dirty="0"/>
              <a:t>, </a:t>
            </a:r>
            <a:r>
              <a:rPr lang="de-CH" dirty="0" err="1"/>
              <a:t>pectoral</a:t>
            </a:r>
            <a:r>
              <a:rPr lang="de-CH" dirty="0"/>
              <a:t> </a:t>
            </a:r>
            <a:r>
              <a:rPr lang="de-CH" dirty="0" err="1"/>
              <a:t>branch</a:t>
            </a:r>
            <a:r>
              <a:rPr lang="de-CH" dirty="0"/>
              <a:t> </a:t>
            </a:r>
            <a:r>
              <a:rPr lang="de-CH" dirty="0" err="1"/>
              <a:t>of</a:t>
            </a:r>
            <a:r>
              <a:rPr lang="de-CH" dirty="0"/>
              <a:t> </a:t>
            </a:r>
            <a:r>
              <a:rPr lang="de-CH" dirty="0" err="1"/>
              <a:t>thoracoacromial</a:t>
            </a:r>
            <a:r>
              <a:rPr lang="de-CH" dirty="0"/>
              <a:t> </a:t>
            </a:r>
            <a:r>
              <a:rPr lang="de-CH" dirty="0" err="1"/>
              <a:t>artery</a:t>
            </a:r>
            <a:r>
              <a:rPr lang="de-CH" dirty="0"/>
              <a:t> (</a:t>
            </a:r>
            <a:r>
              <a:rPr lang="de-CH" dirty="0" err="1"/>
              <a:t>superolateral</a:t>
            </a:r>
            <a:r>
              <a:rPr lang="de-CH" dirty="0"/>
              <a:t> </a:t>
            </a:r>
            <a:r>
              <a:rPr lang="de-CH" dirty="0" err="1"/>
              <a:t>aspect</a:t>
            </a:r>
            <a:r>
              <a:rPr lang="de-CH" dirty="0"/>
              <a:t> </a:t>
            </a:r>
            <a:r>
              <a:rPr lang="de-CH" dirty="0" err="1"/>
              <a:t>of</a:t>
            </a:r>
            <a:r>
              <a:rPr lang="de-CH" dirty="0"/>
              <a:t> </a:t>
            </a:r>
            <a:r>
              <a:rPr lang="de-CH" dirty="0" err="1"/>
              <a:t>the</a:t>
            </a:r>
            <a:r>
              <a:rPr lang="de-CH" dirty="0"/>
              <a:t> </a:t>
            </a:r>
            <a:r>
              <a:rPr lang="de-CH" dirty="0" err="1"/>
              <a:t>breast</a:t>
            </a:r>
            <a:r>
              <a:rPr lang="de-CH" dirty="0"/>
              <a:t>)</a:t>
            </a:r>
          </a:p>
          <a:p>
            <a:pPr algn="just">
              <a:buFont typeface="Wingdings" pitchFamily="2" charset="2"/>
              <a:buChar char="ü"/>
            </a:pPr>
            <a:r>
              <a:rPr lang="de-CH" dirty="0" err="1"/>
              <a:t>Posterior</a:t>
            </a:r>
            <a:r>
              <a:rPr lang="de-CH" dirty="0"/>
              <a:t> </a:t>
            </a:r>
            <a:r>
              <a:rPr lang="de-CH" dirty="0" err="1"/>
              <a:t>intercostal</a:t>
            </a:r>
            <a:r>
              <a:rPr lang="de-CH" dirty="0"/>
              <a:t> </a:t>
            </a:r>
            <a:r>
              <a:rPr lang="de-CH" dirty="0" err="1"/>
              <a:t>artery</a:t>
            </a:r>
            <a:r>
              <a:rPr lang="de-CH" dirty="0"/>
              <a:t> (lateral </a:t>
            </a:r>
            <a:r>
              <a:rPr lang="de-CH" dirty="0" err="1"/>
              <a:t>part</a:t>
            </a:r>
            <a:r>
              <a:rPr lang="de-CH" dirty="0"/>
              <a:t> </a:t>
            </a:r>
            <a:r>
              <a:rPr lang="de-CH" dirty="0" err="1"/>
              <a:t>of</a:t>
            </a:r>
            <a:r>
              <a:rPr lang="de-CH" dirty="0"/>
              <a:t> </a:t>
            </a:r>
            <a:r>
              <a:rPr lang="de-CH" dirty="0" err="1"/>
              <a:t>the</a:t>
            </a:r>
            <a:r>
              <a:rPr lang="de-CH" dirty="0"/>
              <a:t> </a:t>
            </a:r>
            <a:r>
              <a:rPr lang="de-CH" dirty="0" err="1"/>
              <a:t>breast</a:t>
            </a:r>
            <a:r>
              <a:rPr lang="de-CH" dirty="0"/>
              <a:t>)</a:t>
            </a:r>
          </a:p>
          <a:p>
            <a:pPr algn="just"/>
            <a:r>
              <a:rPr lang="de-CH" sz="2800" dirty="0" err="1"/>
              <a:t>Venous</a:t>
            </a:r>
            <a:r>
              <a:rPr lang="de-CH" sz="2800" dirty="0"/>
              <a:t> Drainage:</a:t>
            </a:r>
          </a:p>
          <a:p>
            <a:pPr algn="just">
              <a:buFont typeface="Wingdings" pitchFamily="2" charset="2"/>
              <a:buChar char="ü"/>
            </a:pPr>
            <a:r>
              <a:rPr lang="de-CH" dirty="0" err="1"/>
              <a:t>Axillary</a:t>
            </a:r>
            <a:r>
              <a:rPr lang="de-CH" dirty="0"/>
              <a:t> </a:t>
            </a:r>
            <a:r>
              <a:rPr lang="de-CH" dirty="0" err="1"/>
              <a:t>vein</a:t>
            </a:r>
            <a:r>
              <a:rPr lang="de-CH" dirty="0"/>
              <a:t>: </a:t>
            </a:r>
            <a:r>
              <a:rPr lang="de-CH" dirty="0" err="1"/>
              <a:t>Receives</a:t>
            </a:r>
            <a:r>
              <a:rPr lang="de-CH" dirty="0"/>
              <a:t> </a:t>
            </a:r>
            <a:r>
              <a:rPr lang="de-CH" dirty="0" err="1"/>
              <a:t>blood</a:t>
            </a:r>
            <a:r>
              <a:rPr lang="de-CH" dirty="0"/>
              <a:t> </a:t>
            </a:r>
            <a:r>
              <a:rPr lang="de-CH" dirty="0" err="1"/>
              <a:t>from</a:t>
            </a:r>
            <a:r>
              <a:rPr lang="de-CH" dirty="0"/>
              <a:t> </a:t>
            </a:r>
            <a:r>
              <a:rPr lang="de-CH" dirty="0" err="1"/>
              <a:t>cephalic</a:t>
            </a:r>
            <a:r>
              <a:rPr lang="de-CH" dirty="0"/>
              <a:t>, </a:t>
            </a:r>
            <a:r>
              <a:rPr lang="de-CH" dirty="0" err="1"/>
              <a:t>basilic</a:t>
            </a:r>
            <a:r>
              <a:rPr lang="de-CH" dirty="0"/>
              <a:t>, brachial and lateral </a:t>
            </a:r>
            <a:r>
              <a:rPr lang="de-CH" dirty="0" err="1"/>
              <a:t>thoracic</a:t>
            </a:r>
            <a:r>
              <a:rPr lang="de-CH" dirty="0"/>
              <a:t> </a:t>
            </a:r>
            <a:r>
              <a:rPr lang="de-CH" dirty="0" err="1"/>
              <a:t>veins</a:t>
            </a:r>
            <a:endParaRPr lang="de-CH" dirty="0"/>
          </a:p>
          <a:p>
            <a:pPr algn="just">
              <a:buFont typeface="Wingdings" pitchFamily="2" charset="2"/>
              <a:buChar char="ü"/>
            </a:pPr>
            <a:r>
              <a:rPr lang="de-CH" dirty="0" err="1"/>
              <a:t>Posterior</a:t>
            </a:r>
            <a:r>
              <a:rPr lang="de-CH" dirty="0"/>
              <a:t> </a:t>
            </a:r>
            <a:r>
              <a:rPr lang="de-CH" dirty="0" err="1"/>
              <a:t>intercostal</a:t>
            </a:r>
            <a:r>
              <a:rPr lang="de-CH" dirty="0"/>
              <a:t> </a:t>
            </a:r>
            <a:r>
              <a:rPr lang="de-CH" dirty="0" err="1"/>
              <a:t>vein</a:t>
            </a:r>
            <a:r>
              <a:rPr lang="de-CH" dirty="0"/>
              <a:t>: Drain </a:t>
            </a:r>
            <a:r>
              <a:rPr lang="de-CH" dirty="0" err="1"/>
              <a:t>the</a:t>
            </a:r>
            <a:r>
              <a:rPr lang="de-CH" dirty="0"/>
              <a:t> lateral </a:t>
            </a:r>
            <a:r>
              <a:rPr lang="de-CH" dirty="0" err="1"/>
              <a:t>aspect</a:t>
            </a:r>
            <a:r>
              <a:rPr lang="de-CH" dirty="0"/>
              <a:t> </a:t>
            </a:r>
            <a:r>
              <a:rPr lang="de-CH" dirty="0" err="1"/>
              <a:t>of</a:t>
            </a:r>
            <a:r>
              <a:rPr lang="de-CH" dirty="0"/>
              <a:t> </a:t>
            </a:r>
            <a:r>
              <a:rPr lang="de-CH" dirty="0" err="1"/>
              <a:t>the</a:t>
            </a:r>
            <a:r>
              <a:rPr lang="de-CH" dirty="0"/>
              <a:t> </a:t>
            </a:r>
            <a:r>
              <a:rPr lang="de-CH" dirty="0" err="1"/>
              <a:t>breast</a:t>
            </a:r>
            <a:r>
              <a:rPr lang="de-CH" dirty="0"/>
              <a:t> </a:t>
            </a:r>
            <a:r>
              <a:rPr lang="de-CH" dirty="0" err="1"/>
              <a:t>into</a:t>
            </a:r>
            <a:r>
              <a:rPr lang="de-CH" dirty="0"/>
              <a:t> </a:t>
            </a:r>
            <a:r>
              <a:rPr lang="de-CH" dirty="0" err="1"/>
              <a:t>the</a:t>
            </a:r>
            <a:r>
              <a:rPr lang="de-CH" dirty="0"/>
              <a:t> azygos </a:t>
            </a:r>
            <a:r>
              <a:rPr lang="de-CH" dirty="0" err="1"/>
              <a:t>system</a:t>
            </a:r>
            <a:endParaRPr lang="de-CH" dirty="0"/>
          </a:p>
          <a:p>
            <a:pPr algn="just">
              <a:buFont typeface="Wingdings" pitchFamily="2" charset="2"/>
              <a:buChar char="ü"/>
            </a:pPr>
            <a:r>
              <a:rPr lang="de-CH" dirty="0"/>
              <a:t>Internal </a:t>
            </a:r>
            <a:r>
              <a:rPr lang="de-CH" dirty="0" err="1"/>
              <a:t>thoracic</a:t>
            </a:r>
            <a:r>
              <a:rPr lang="de-CH" dirty="0"/>
              <a:t> </a:t>
            </a:r>
            <a:r>
              <a:rPr lang="de-CH" dirty="0" err="1"/>
              <a:t>vein</a:t>
            </a:r>
            <a:r>
              <a:rPr lang="de-CH" dirty="0"/>
              <a:t>: Drains </a:t>
            </a:r>
            <a:r>
              <a:rPr lang="de-CH" dirty="0" err="1"/>
              <a:t>the</a:t>
            </a:r>
            <a:r>
              <a:rPr lang="de-CH" dirty="0"/>
              <a:t> medial </a:t>
            </a:r>
            <a:r>
              <a:rPr lang="de-CH" dirty="0" err="1"/>
              <a:t>aspect</a:t>
            </a:r>
            <a:r>
              <a:rPr lang="de-CH" dirty="0"/>
              <a:t> </a:t>
            </a:r>
            <a:r>
              <a:rPr lang="de-CH" dirty="0" err="1"/>
              <a:t>of</a:t>
            </a:r>
            <a:r>
              <a:rPr lang="de-CH" dirty="0"/>
              <a:t> </a:t>
            </a:r>
            <a:r>
              <a:rPr lang="de-CH" dirty="0" err="1"/>
              <a:t>the</a:t>
            </a:r>
            <a:r>
              <a:rPr lang="de-CH" dirty="0"/>
              <a:t> </a:t>
            </a:r>
            <a:r>
              <a:rPr lang="de-CH" dirty="0" err="1"/>
              <a:t>breast</a:t>
            </a:r>
            <a:r>
              <a:rPr lang="de-CH" dirty="0"/>
              <a:t> </a:t>
            </a:r>
            <a:r>
              <a:rPr lang="de-CH" dirty="0" err="1"/>
              <a:t>into</a:t>
            </a:r>
            <a:r>
              <a:rPr lang="de-CH" dirty="0"/>
              <a:t> </a:t>
            </a:r>
            <a:r>
              <a:rPr lang="de-CH" dirty="0" err="1"/>
              <a:t>the</a:t>
            </a:r>
            <a:r>
              <a:rPr lang="de-CH" dirty="0"/>
              <a:t> </a:t>
            </a:r>
            <a:r>
              <a:rPr lang="de-CH" dirty="0" err="1"/>
              <a:t>brachiocephalic</a:t>
            </a:r>
            <a:r>
              <a:rPr lang="de-CH" dirty="0"/>
              <a:t> </a:t>
            </a:r>
            <a:r>
              <a:rPr lang="de-CH" dirty="0" err="1"/>
              <a:t>vein</a:t>
            </a:r>
            <a:r>
              <a:rPr lang="de-CH" dirty="0"/>
              <a:t>.</a:t>
            </a:r>
            <a:endParaRPr lang="el-GR" sz="2400" dirty="0"/>
          </a:p>
        </p:txBody>
      </p:sp>
      <p:pic>
        <p:nvPicPr>
          <p:cNvPr id="17410" name="Picture 2" descr="Blood vessels of the female breast">
            <a:extLst>
              <a:ext uri="{FF2B5EF4-FFF2-40B4-BE49-F238E27FC236}">
                <a16:creationId xmlns:a16="http://schemas.microsoft.com/office/drawing/2014/main" id="{476A8427-78D7-1282-1441-1D0072AD1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708" y="621323"/>
            <a:ext cx="553329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F2258D-1FC5-7B51-AABC-71A755C49477}"/>
              </a:ext>
            </a:extLst>
          </p:cNvPr>
          <p:cNvSpPr>
            <a:spLocks noGrp="1"/>
          </p:cNvSpPr>
          <p:nvPr>
            <p:ph type="title"/>
          </p:nvPr>
        </p:nvSpPr>
        <p:spPr>
          <a:xfrm>
            <a:off x="1371600" y="246185"/>
            <a:ext cx="9601200" cy="1148861"/>
          </a:xfrm>
        </p:spPr>
        <p:txBody>
          <a:bodyPr>
            <a:normAutofit/>
          </a:bodyPr>
          <a:lstStyle/>
          <a:p>
            <a:pPr algn="ctr"/>
            <a:r>
              <a:rPr lang="en-US" altLang="el-GR" dirty="0">
                <a:solidFill>
                  <a:schemeClr val="accent6">
                    <a:lumMod val="75000"/>
                  </a:schemeClr>
                </a:solidFill>
              </a:rPr>
              <a:t>Regional Breast Lymph Nodes</a:t>
            </a:r>
            <a:endParaRPr lang="el-GR" dirty="0">
              <a:solidFill>
                <a:schemeClr val="accent6">
                  <a:lumMod val="75000"/>
                </a:schemeClr>
              </a:solidFill>
            </a:endParaRPr>
          </a:p>
        </p:txBody>
      </p:sp>
      <p:sp>
        <p:nvSpPr>
          <p:cNvPr id="3" name="Θέση περιεχομένου 2">
            <a:extLst>
              <a:ext uri="{FF2B5EF4-FFF2-40B4-BE49-F238E27FC236}">
                <a16:creationId xmlns:a16="http://schemas.microsoft.com/office/drawing/2014/main" id="{3059D3B8-48C4-F7C7-E054-00EBAB45B32B}"/>
              </a:ext>
            </a:extLst>
          </p:cNvPr>
          <p:cNvSpPr>
            <a:spLocks noGrp="1"/>
          </p:cNvSpPr>
          <p:nvPr>
            <p:ph idx="1"/>
          </p:nvPr>
        </p:nvSpPr>
        <p:spPr>
          <a:xfrm>
            <a:off x="715108" y="1043353"/>
            <a:ext cx="6353907" cy="5709139"/>
          </a:xfrm>
        </p:spPr>
        <p:txBody>
          <a:bodyPr>
            <a:normAutofit/>
          </a:bodyPr>
          <a:lstStyle/>
          <a:p>
            <a:pPr algn="just"/>
            <a:r>
              <a:rPr lang="en-US" altLang="el-GR" dirty="0"/>
              <a:t>Axillary lymph nodes</a:t>
            </a:r>
          </a:p>
          <a:p>
            <a:pPr lvl="1" algn="just"/>
            <a:r>
              <a:rPr lang="en-US" altLang="el-GR" dirty="0"/>
              <a:t>Located in the underarm to the collarbone</a:t>
            </a:r>
          </a:p>
          <a:p>
            <a:pPr lvl="1" algn="just"/>
            <a:r>
              <a:rPr lang="en-US" altLang="el-GR" dirty="0"/>
              <a:t>Include interpectoral or Rotter nodes</a:t>
            </a:r>
          </a:p>
          <a:p>
            <a:pPr lvl="1" algn="just"/>
            <a:r>
              <a:rPr lang="de-CH" i="0" dirty="0" err="1"/>
              <a:t>They</a:t>
            </a:r>
            <a:r>
              <a:rPr lang="de-CH" i="0" dirty="0"/>
              <a:t> </a:t>
            </a:r>
            <a:r>
              <a:rPr lang="de-CH" i="0" dirty="0" err="1"/>
              <a:t>receive</a:t>
            </a:r>
            <a:r>
              <a:rPr lang="de-CH" i="0" dirty="0"/>
              <a:t> a 75-90% </a:t>
            </a:r>
            <a:r>
              <a:rPr lang="de-CH" i="0" dirty="0" err="1"/>
              <a:t>of</a:t>
            </a:r>
            <a:r>
              <a:rPr lang="de-CH" i="0" dirty="0"/>
              <a:t> </a:t>
            </a:r>
            <a:r>
              <a:rPr lang="de-CH" i="0" dirty="0" err="1"/>
              <a:t>the</a:t>
            </a:r>
            <a:r>
              <a:rPr lang="de-CH" i="0" dirty="0"/>
              <a:t> </a:t>
            </a:r>
            <a:r>
              <a:rPr lang="de-CH" i="0" dirty="0" err="1"/>
              <a:t>breasts</a:t>
            </a:r>
            <a:r>
              <a:rPr lang="de-CH" i="0" dirty="0"/>
              <a:t>' </a:t>
            </a:r>
            <a:r>
              <a:rPr lang="de-CH" i="0" dirty="0" err="1"/>
              <a:t>lymph</a:t>
            </a:r>
            <a:r>
              <a:rPr lang="de-CH" i="0" dirty="0"/>
              <a:t>, </a:t>
            </a:r>
            <a:r>
              <a:rPr lang="de-CH" i="0" dirty="0" err="1"/>
              <a:t>which</a:t>
            </a:r>
            <a:r>
              <a:rPr lang="de-CH" i="0" dirty="0"/>
              <a:t> </a:t>
            </a:r>
            <a:r>
              <a:rPr lang="de-CH" i="0" dirty="0" err="1"/>
              <a:t>passes</a:t>
            </a:r>
            <a:r>
              <a:rPr lang="de-CH" i="0" dirty="0"/>
              <a:t> </a:t>
            </a:r>
            <a:r>
              <a:rPr lang="de-CH" i="0" dirty="0" err="1"/>
              <a:t>through</a:t>
            </a:r>
            <a:r>
              <a:rPr lang="de-CH" i="0" dirty="0"/>
              <a:t> </a:t>
            </a:r>
            <a:r>
              <a:rPr lang="de-CH" b="1" i="0" dirty="0">
                <a:solidFill>
                  <a:schemeClr val="accent6">
                    <a:lumMod val="75000"/>
                  </a:schemeClr>
                </a:solidFill>
              </a:rPr>
              <a:t>a </a:t>
            </a:r>
            <a:r>
              <a:rPr lang="de-CH" b="1" i="0" dirty="0" err="1">
                <a:solidFill>
                  <a:schemeClr val="accent6">
                    <a:lumMod val="75000"/>
                  </a:schemeClr>
                </a:solidFill>
              </a:rPr>
              <a:t>sentinel</a:t>
            </a:r>
            <a:r>
              <a:rPr lang="de-CH" b="1" i="0" dirty="0">
                <a:solidFill>
                  <a:schemeClr val="accent6">
                    <a:lumMod val="75000"/>
                  </a:schemeClr>
                </a:solidFill>
              </a:rPr>
              <a:t> </a:t>
            </a:r>
            <a:r>
              <a:rPr lang="de-CH" b="1" i="0" dirty="0" err="1">
                <a:solidFill>
                  <a:schemeClr val="accent6">
                    <a:lumMod val="75000"/>
                  </a:schemeClr>
                </a:solidFill>
              </a:rPr>
              <a:t>lymph</a:t>
            </a:r>
            <a:r>
              <a:rPr lang="de-CH" b="1" i="0" dirty="0">
                <a:solidFill>
                  <a:schemeClr val="accent6">
                    <a:lumMod val="75000"/>
                  </a:schemeClr>
                </a:solidFill>
              </a:rPr>
              <a:t> </a:t>
            </a:r>
            <a:r>
              <a:rPr lang="de-CH" b="1" i="0" dirty="0" err="1">
                <a:solidFill>
                  <a:schemeClr val="accent6">
                    <a:lumMod val="75000"/>
                  </a:schemeClr>
                </a:solidFill>
              </a:rPr>
              <a:t>node</a:t>
            </a:r>
            <a:r>
              <a:rPr lang="de-CH" b="1" i="0" dirty="0">
                <a:solidFill>
                  <a:schemeClr val="accent6">
                    <a:lumMod val="75000"/>
                  </a:schemeClr>
                </a:solidFill>
              </a:rPr>
              <a:t> </a:t>
            </a:r>
            <a:r>
              <a:rPr lang="de-CH" i="0" dirty="0" err="1"/>
              <a:t>situated</a:t>
            </a:r>
            <a:r>
              <a:rPr lang="de-CH" i="0" dirty="0"/>
              <a:t> at </a:t>
            </a:r>
            <a:r>
              <a:rPr lang="de-CH" i="0" dirty="0" err="1"/>
              <a:t>the</a:t>
            </a:r>
            <a:r>
              <a:rPr lang="de-CH" i="0" dirty="0"/>
              <a:t> lateral </a:t>
            </a:r>
            <a:r>
              <a:rPr lang="de-CH" i="0" dirty="0" err="1"/>
              <a:t>border</a:t>
            </a:r>
            <a:r>
              <a:rPr lang="de-CH" i="0" dirty="0"/>
              <a:t> </a:t>
            </a:r>
            <a:r>
              <a:rPr lang="de-CH" i="0" dirty="0" err="1"/>
              <a:t>of</a:t>
            </a:r>
            <a:r>
              <a:rPr lang="de-CH" i="0" dirty="0"/>
              <a:t> pectoralis </a:t>
            </a:r>
            <a:r>
              <a:rPr lang="de-CH" i="0" dirty="0" err="1"/>
              <a:t>major</a:t>
            </a:r>
            <a:r>
              <a:rPr lang="de-CH" i="0" dirty="0"/>
              <a:t>. </a:t>
            </a:r>
          </a:p>
          <a:p>
            <a:pPr algn="just"/>
            <a:r>
              <a:rPr lang="en-US" altLang="el-GR" dirty="0"/>
              <a:t>Internal mammary (parasternal) lymph nodes</a:t>
            </a:r>
          </a:p>
          <a:p>
            <a:pPr lvl="1" algn="just"/>
            <a:r>
              <a:rPr lang="en-US" altLang="el-GR" dirty="0"/>
              <a:t>Tucked under the sternum</a:t>
            </a:r>
          </a:p>
          <a:p>
            <a:pPr lvl="1" algn="just"/>
            <a:r>
              <a:rPr lang="de-CH" i="0" dirty="0" err="1"/>
              <a:t>They</a:t>
            </a:r>
            <a:r>
              <a:rPr lang="de-CH" i="0" dirty="0"/>
              <a:t> </a:t>
            </a:r>
            <a:r>
              <a:rPr lang="de-CH" i="0" dirty="0" err="1"/>
              <a:t>receive</a:t>
            </a:r>
            <a:r>
              <a:rPr lang="de-CH" i="0" dirty="0"/>
              <a:t> a 10-25% </a:t>
            </a:r>
            <a:r>
              <a:rPr lang="de-CH" i="0" dirty="0" err="1"/>
              <a:t>of</a:t>
            </a:r>
            <a:r>
              <a:rPr lang="de-CH" i="0" dirty="0"/>
              <a:t> </a:t>
            </a:r>
            <a:r>
              <a:rPr lang="de-CH" i="0" dirty="0" err="1"/>
              <a:t>the</a:t>
            </a:r>
            <a:r>
              <a:rPr lang="de-CH" i="0" dirty="0"/>
              <a:t> </a:t>
            </a:r>
            <a:r>
              <a:rPr lang="de-CH" i="0" dirty="0" err="1"/>
              <a:t>breast's</a:t>
            </a:r>
            <a:r>
              <a:rPr lang="de-CH" i="0" dirty="0"/>
              <a:t> </a:t>
            </a:r>
            <a:r>
              <a:rPr lang="de-CH" i="0" dirty="0" err="1"/>
              <a:t>lymph</a:t>
            </a:r>
            <a:endParaRPr lang="en-US" altLang="el-GR" dirty="0"/>
          </a:p>
          <a:p>
            <a:pPr algn="just"/>
            <a:r>
              <a:rPr lang="en-US" altLang="el-GR" dirty="0"/>
              <a:t>Infraclavicular (</a:t>
            </a:r>
            <a:r>
              <a:rPr lang="en-US" altLang="el-GR" dirty="0" err="1"/>
              <a:t>subclavicular</a:t>
            </a:r>
            <a:r>
              <a:rPr lang="en-US" altLang="el-GR" dirty="0"/>
              <a:t>) lymph nodes</a:t>
            </a:r>
          </a:p>
          <a:p>
            <a:pPr lvl="1" algn="just"/>
            <a:r>
              <a:rPr lang="en-US" altLang="el-GR" dirty="0"/>
              <a:t>In the deltopectoral groove</a:t>
            </a:r>
          </a:p>
          <a:p>
            <a:pPr algn="just"/>
            <a:r>
              <a:rPr lang="en-US" altLang="el-GR" dirty="0"/>
              <a:t>Supraclavicular lymph nodes</a:t>
            </a:r>
          </a:p>
          <a:p>
            <a:pPr lvl="1" algn="just"/>
            <a:r>
              <a:rPr lang="en-US" altLang="el-GR" dirty="0"/>
              <a:t>Above the collarbone</a:t>
            </a:r>
          </a:p>
          <a:p>
            <a:pPr marL="0" indent="0">
              <a:buNone/>
            </a:pPr>
            <a:endParaRPr lang="el-GR" dirty="0"/>
          </a:p>
        </p:txBody>
      </p:sp>
      <p:pic>
        <p:nvPicPr>
          <p:cNvPr id="16386" name="Picture 2" descr="Lymphatics of the female breast">
            <a:extLst>
              <a:ext uri="{FF2B5EF4-FFF2-40B4-BE49-F238E27FC236}">
                <a16:creationId xmlns:a16="http://schemas.microsoft.com/office/drawing/2014/main" id="{ADA7BC0E-A61A-4297-6919-BFA1F46B1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8" y="890953"/>
            <a:ext cx="5228492" cy="586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63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BJECT_ORDER" val="3"/>
  <p:tag name="ALT" val="Diagram of the chest showing the location of lymph nodes"/>
  <p:tag name="ALT_NULL" val="0"/>
  <p:tag name="LONGDESC_NULL" val="1"/>
</p:tagLst>
</file>

<file path=ppt/theme/theme1.xml><?xml version="1.0" encoding="utf-8"?>
<a:theme xmlns:a="http://schemas.openxmlformats.org/drawingml/2006/main" name="Περικοπή">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12883</TotalTime>
  <Words>2004</Words>
  <Application>Microsoft Macintosh PowerPoint</Application>
  <PresentationFormat>Ευρεία οθόνη</PresentationFormat>
  <Paragraphs>207</Paragraphs>
  <Slides>36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Franklin Gothic Book</vt:lpstr>
      <vt:lpstr>Times New Roman</vt:lpstr>
      <vt:lpstr>Wingdings</vt:lpstr>
      <vt:lpstr>Περικοπή</vt:lpstr>
      <vt:lpstr>breast</vt:lpstr>
      <vt:lpstr>Παρουσίαση του PowerPoint</vt:lpstr>
      <vt:lpstr>Breast Anatomy</vt:lpstr>
      <vt:lpstr>Παρουσίαση του PowerPoint</vt:lpstr>
      <vt:lpstr>Παρουσίαση του PowerPoint</vt:lpstr>
      <vt:lpstr>Παρουσίαση του PowerPoint</vt:lpstr>
      <vt:lpstr>Breast Clock and Quadrants</vt:lpstr>
      <vt:lpstr>Blood Supply</vt:lpstr>
      <vt:lpstr>Regional Breast Lymph Nodes</vt:lpstr>
      <vt:lpstr>Breast - Regional Lymph Nodes</vt:lpstr>
      <vt:lpstr>Main Breast Function</vt:lpstr>
      <vt:lpstr>At puberty</vt:lpstr>
      <vt:lpstr>At menstrual cycle</vt:lpstr>
      <vt:lpstr>During pregnancy and milk production</vt:lpstr>
      <vt:lpstr>What happens to the breasts at menopause?</vt:lpstr>
      <vt:lpstr>Breast health</vt:lpstr>
      <vt:lpstr>Παρουσίαση του PowerPoint</vt:lpstr>
      <vt:lpstr>Methods of the clinical breast  examination</vt:lpstr>
      <vt:lpstr>Breast – Self-exam</vt:lpstr>
      <vt:lpstr>Παρουσίαση του PowerPoint</vt:lpstr>
      <vt:lpstr>Παρουσίαση του PowerPoint</vt:lpstr>
      <vt:lpstr>Abnormal changes of the breast</vt:lpstr>
      <vt:lpstr>Mastitis</vt:lpstr>
      <vt:lpstr>Mastitis Symptoms </vt:lpstr>
      <vt:lpstr>Mastitis Symptoms </vt:lpstr>
      <vt:lpstr>Παρουσίαση του PowerPoint</vt:lpstr>
      <vt:lpstr>Management and Treatment</vt:lpstr>
      <vt:lpstr>Breast Cancer</vt:lpstr>
      <vt:lpstr>Symptoms </vt:lpstr>
      <vt:lpstr>Stages </vt:lpstr>
      <vt:lpstr>Risk factors for breast cancer</vt:lpstr>
      <vt:lpstr>Risk factors for breast cancer</vt:lpstr>
      <vt:lpstr>Treatment </vt:lpstr>
      <vt:lpstr>Breast Reconstruction</vt:lpstr>
      <vt:lpstr>Breast Reconstruction – Flap Surgery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Natalia Sinou</dc:creator>
  <cp:lastModifiedBy>actampaki@yahoo.com</cp:lastModifiedBy>
  <cp:revision>24</cp:revision>
  <dcterms:created xsi:type="dcterms:W3CDTF">2025-09-12T14:24:29Z</dcterms:created>
  <dcterms:modified xsi:type="dcterms:W3CDTF">2025-10-15T17:14:47Z</dcterms:modified>
</cp:coreProperties>
</file>